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21"/>
  </p:notesMasterIdLst>
  <p:handoutMasterIdLst>
    <p:handoutMasterId r:id="rId22"/>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9" r:id="rId14"/>
    <p:sldId id="270" r:id="rId15"/>
    <p:sldId id="271" r:id="rId16"/>
    <p:sldId id="272" r:id="rId17"/>
    <p:sldId id="273" r:id="rId18"/>
    <p:sldId id="268" r:id="rId19"/>
    <p:sldId id="274"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09" autoAdjust="0"/>
    <p:restoredTop sz="94624" autoAdjust="0"/>
  </p:normalViewPr>
  <p:slideViewPr>
    <p:cSldViewPr>
      <p:cViewPr varScale="1">
        <p:scale>
          <a:sx n="69" d="100"/>
          <a:sy n="69" d="100"/>
        </p:scale>
        <p:origin x="-140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5" d="100"/>
          <a:sy n="55" d="100"/>
        </p:scale>
        <p:origin x="-2904"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US" dirty="0" smtClean="0"/>
              <a:t>www.automationrepository.com</a:t>
            </a:r>
            <a:endParaRPr lang="en-IN" dirty="0"/>
          </a:p>
        </p:txBody>
      </p:sp>
      <p:sp>
        <p:nvSpPr>
          <p:cNvPr id="6" name="Header Placeholder 5"/>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0B9BA19-6204-4F75-A22A-9155226CBFC0}" type="datetimeFigureOut">
              <a:rPr lang="en-IN" smtClean="0"/>
              <a:pPr/>
              <a:t>04-07-2012</a:t>
            </a:fld>
            <a:endParaRPr lang="en-IN"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7C76B46-22D6-4287-B0B1-B9127F434FC7}" type="slidenum">
              <a:rPr lang="en-IN" smtClean="0"/>
              <a:pPr/>
              <a:t>‹#›</a:t>
            </a:fld>
            <a:endParaRPr lang="en-IN"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2E0D4F1-2833-4B4E-B663-294535965B13}" type="datetimeFigureOut">
              <a:rPr lang="en-IN" smtClean="0"/>
              <a:pPr/>
              <a:t>04-07-2012</a:t>
            </a:fld>
            <a:endParaRPr lang="en-IN"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IN"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9465184E-6FD0-4A7E-AD5E-41C639CA8CB1}" type="slidenum">
              <a:rPr lang="en-IN" smtClean="0"/>
              <a:pPr/>
              <a:t>‹#›</a:t>
            </a:fld>
            <a:endParaRPr lang="en-IN"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2E0D4F1-2833-4B4E-B663-294535965B13}" type="datetimeFigureOut">
              <a:rPr lang="en-IN" smtClean="0"/>
              <a:pPr/>
              <a:t>04-07-2012</a:t>
            </a:fld>
            <a:endParaRPr lang="en-IN"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IN"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9465184E-6FD0-4A7E-AD5E-41C639CA8CB1}" type="slidenum">
              <a:rPr lang="en-IN" smtClean="0"/>
              <a:pPr/>
              <a:t>‹#›</a:t>
            </a:fld>
            <a:endParaRPr lang="en-IN"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2E0D4F1-2833-4B4E-B663-294535965B13}" type="datetimeFigureOut">
              <a:rPr lang="en-IN" smtClean="0"/>
              <a:pPr/>
              <a:t>04-07-2012</a:t>
            </a:fld>
            <a:endParaRPr lang="en-IN"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IN"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9465184E-6FD0-4A7E-AD5E-41C639CA8CB1}" type="slidenum">
              <a:rPr lang="en-IN" smtClean="0"/>
              <a:pPr/>
              <a:t>‹#›</a:t>
            </a:fld>
            <a:endParaRPr lang="en-IN"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2E0D4F1-2833-4B4E-B663-294535965B13}" type="datetimeFigureOut">
              <a:rPr lang="en-IN" smtClean="0"/>
              <a:pPr/>
              <a:t>04-07-2012</a:t>
            </a:fld>
            <a:endParaRPr lang="en-IN"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IN"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9465184E-6FD0-4A7E-AD5E-41C639CA8CB1}" type="slidenum">
              <a:rPr lang="en-IN" smtClean="0"/>
              <a:pPr/>
              <a:t>‹#›</a:t>
            </a:fld>
            <a:endParaRPr lang="en-IN"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F2E0D4F1-2833-4B4E-B663-294535965B13}" type="datetimeFigureOut">
              <a:rPr lang="en-IN" smtClean="0"/>
              <a:pPr/>
              <a:t>04-07-2012</a:t>
            </a:fld>
            <a:endParaRPr lang="en-IN"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IN"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9465184E-6FD0-4A7E-AD5E-41C639CA8CB1}" type="slidenum">
              <a:rPr lang="en-IN" smtClean="0"/>
              <a:pPr/>
              <a:t>‹#›</a:t>
            </a:fld>
            <a:endParaRPr lang="en-IN"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F2E0D4F1-2833-4B4E-B663-294535965B13}" type="datetimeFigureOut">
              <a:rPr lang="en-IN" smtClean="0"/>
              <a:pPr/>
              <a:t>04-07-2012</a:t>
            </a:fld>
            <a:endParaRPr lang="en-IN" dirty="0"/>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IN" dirty="0"/>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9465184E-6FD0-4A7E-AD5E-41C639CA8CB1}" type="slidenum">
              <a:rPr lang="en-IN" smtClean="0"/>
              <a:pPr/>
              <a:t>‹#›</a:t>
            </a:fld>
            <a:endParaRPr lang="en-IN"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F2E0D4F1-2833-4B4E-B663-294535965B13}" type="datetimeFigureOut">
              <a:rPr lang="en-IN" smtClean="0"/>
              <a:pPr/>
              <a:t>04-07-2012</a:t>
            </a:fld>
            <a:endParaRPr lang="en-IN" dirty="0"/>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IN" dirty="0"/>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9465184E-6FD0-4A7E-AD5E-41C639CA8CB1}" type="slidenum">
              <a:rPr lang="en-IN" smtClean="0"/>
              <a:pPr/>
              <a:t>‹#›</a:t>
            </a:fld>
            <a:endParaRPr lang="en-IN"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F2E0D4F1-2833-4B4E-B663-294535965B13}" type="datetimeFigureOut">
              <a:rPr lang="en-IN" smtClean="0"/>
              <a:pPr/>
              <a:t>04-07-2012</a:t>
            </a:fld>
            <a:endParaRPr lang="en-IN" dirty="0"/>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IN" dirty="0"/>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9465184E-6FD0-4A7E-AD5E-41C639CA8CB1}" type="slidenum">
              <a:rPr lang="en-IN" smtClean="0"/>
              <a:pPr/>
              <a:t>‹#›</a:t>
            </a:fld>
            <a:endParaRPr lang="en-IN"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F2E0D4F1-2833-4B4E-B663-294535965B13}" type="datetimeFigureOut">
              <a:rPr lang="en-IN" smtClean="0"/>
              <a:pPr/>
              <a:t>04-07-2012</a:t>
            </a:fld>
            <a:endParaRPr lang="en-IN"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IN"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9465184E-6FD0-4A7E-AD5E-41C639CA8CB1}" type="slidenum">
              <a:rPr lang="en-IN" smtClean="0"/>
              <a:pPr/>
              <a:t>‹#›</a:t>
            </a:fld>
            <a:endParaRPr lang="en-IN"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F2E0D4F1-2833-4B4E-B663-294535965B13}" type="datetimeFigureOut">
              <a:rPr lang="en-IN" smtClean="0"/>
              <a:pPr/>
              <a:t>04-07-2012</a:t>
            </a:fld>
            <a:endParaRPr lang="en-IN"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IN"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9465184E-6FD0-4A7E-AD5E-41C639CA8CB1}" type="slidenum">
              <a:rPr lang="en-IN" smtClean="0"/>
              <a:pPr/>
              <a:t>‹#›</a:t>
            </a:fld>
            <a:endParaRPr lang="en-IN"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Rectangle 6"/>
          <p:cNvSpPr/>
          <p:nvPr userDrawn="1"/>
        </p:nvSpPr>
        <p:spPr>
          <a:xfrm>
            <a:off x="0" y="6453336"/>
            <a:ext cx="9144000" cy="40466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pic>
        <p:nvPicPr>
          <p:cNvPr id="8" name="Picture 2"/>
          <p:cNvPicPr>
            <a:picLocks noChangeAspect="1" noChangeArrowheads="1"/>
          </p:cNvPicPr>
          <p:nvPr userDrawn="1"/>
        </p:nvPicPr>
        <p:blipFill>
          <a:blip r:embed="rId13" cstate="print"/>
          <a:srcRect/>
          <a:stretch>
            <a:fillRect/>
          </a:stretch>
        </p:blipFill>
        <p:spPr bwMode="auto">
          <a:xfrm>
            <a:off x="0" y="6462464"/>
            <a:ext cx="395536" cy="395536"/>
          </a:xfrm>
          <a:prstGeom prst="rect">
            <a:avLst/>
          </a:prstGeom>
          <a:noFill/>
          <a:ln w="9525">
            <a:noFill/>
            <a:miter lim="800000"/>
            <a:headEnd/>
            <a:tailEnd/>
          </a:ln>
        </p:spPr>
      </p:pic>
      <p:sp>
        <p:nvSpPr>
          <p:cNvPr id="9" name="Rectangle 8"/>
          <p:cNvSpPr/>
          <p:nvPr userDrawn="1"/>
        </p:nvSpPr>
        <p:spPr>
          <a:xfrm rot="10800000" flipV="1">
            <a:off x="6948264" y="6520026"/>
            <a:ext cx="2160239" cy="288032"/>
          </a:xfrm>
          <a:prstGeom prst="rect">
            <a:avLst/>
          </a:prstGeom>
          <a:solidFill>
            <a:srgbClr val="0070C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1200" b="1" dirty="0">
              <a:latin typeface="Georgia" pitchFamily="18" charset="0"/>
            </a:endParaRPr>
          </a:p>
        </p:txBody>
      </p:sp>
      <p:sp>
        <p:nvSpPr>
          <p:cNvPr id="10" name="TextBox 9"/>
          <p:cNvSpPr txBox="1"/>
          <p:nvPr userDrawn="1"/>
        </p:nvSpPr>
        <p:spPr>
          <a:xfrm>
            <a:off x="4788024" y="6520026"/>
            <a:ext cx="2160240" cy="288031"/>
          </a:xfrm>
          <a:prstGeom prst="rect">
            <a:avLst/>
          </a:prstGeom>
          <a:solidFill>
            <a:schemeClr val="bg1"/>
          </a:solidFill>
          <a:ln>
            <a:solidFill>
              <a:schemeClr val="tx1"/>
            </a:solidFill>
          </a:ln>
        </p:spPr>
        <p:txBody>
          <a:bodyPr wrap="square" rtlCol="0">
            <a:spAutoFit/>
          </a:bodyPr>
          <a:lstStyle/>
          <a:p>
            <a:pPr algn="l"/>
            <a:r>
              <a:rPr lang="en-US" sz="1200" b="1" i="0" u="none" spc="0" dirty="0" smtClean="0">
                <a:solidFill>
                  <a:srgbClr val="0070C0"/>
                </a:solidFill>
                <a:latin typeface="Georgia" pitchFamily="18" charset="0"/>
              </a:rPr>
              <a:t>Automation Repository </a:t>
            </a:r>
            <a:r>
              <a:rPr lang="en-US" sz="1200" b="1" i="0" u="none" spc="0" baseline="0" dirty="0" smtClean="0">
                <a:solidFill>
                  <a:srgbClr val="0070C0"/>
                </a:solidFill>
                <a:latin typeface="Georgia" pitchFamily="18" charset="0"/>
              </a:rPr>
              <a:t> </a:t>
            </a:r>
            <a:r>
              <a:rPr lang="en-US" sz="1200" b="1" i="0" u="none" spc="0" baseline="0" dirty="0" smtClean="0">
                <a:solidFill>
                  <a:schemeClr val="tx1"/>
                </a:solidFill>
                <a:latin typeface="Georgia" pitchFamily="18" charset="0"/>
              </a:rPr>
              <a:t>-</a:t>
            </a:r>
            <a:endParaRPr lang="en-IN" sz="1200" b="1" i="0" u="none" spc="0" dirty="0">
              <a:solidFill>
                <a:schemeClr val="bg1"/>
              </a:solidFill>
              <a:latin typeface="Georgia" pitchFamily="18" charset="0"/>
            </a:endParaRPr>
          </a:p>
        </p:txBody>
      </p:sp>
      <p:sp>
        <p:nvSpPr>
          <p:cNvPr id="11" name="TextBox 10"/>
          <p:cNvSpPr txBox="1"/>
          <p:nvPr userDrawn="1"/>
        </p:nvSpPr>
        <p:spPr>
          <a:xfrm>
            <a:off x="6948264" y="6536377"/>
            <a:ext cx="2232248" cy="276999"/>
          </a:xfrm>
          <a:prstGeom prst="rect">
            <a:avLst/>
          </a:prstGeom>
          <a:noFill/>
          <a:ln>
            <a:noFill/>
          </a:ln>
        </p:spPr>
        <p:txBody>
          <a:bodyPr wrap="square" rtlCol="0">
            <a:spAutoFit/>
          </a:bodyPr>
          <a:lstStyle/>
          <a:p>
            <a:r>
              <a:rPr lang="en-US" sz="1200" b="1" i="0" u="none" spc="0" baseline="0" dirty="0" smtClean="0">
                <a:solidFill>
                  <a:schemeClr val="bg1"/>
                </a:solidFill>
                <a:latin typeface="Georgia" pitchFamily="18" charset="0"/>
              </a:rPr>
              <a:t>QTP Tutorials Made Easy</a:t>
            </a:r>
            <a:endParaRPr lang="en-IN" sz="1200" b="1" i="0" u="none" spc="0" dirty="0">
              <a:solidFill>
                <a:schemeClr val="bg1"/>
              </a:solidFill>
              <a:latin typeface="Georgia" pitchFamily="18" charset="0"/>
            </a:endParaRPr>
          </a:p>
        </p:txBody>
      </p:sp>
      <p:sp>
        <p:nvSpPr>
          <p:cNvPr id="12" name="TextBox 11"/>
          <p:cNvSpPr txBox="1"/>
          <p:nvPr userDrawn="1"/>
        </p:nvSpPr>
        <p:spPr>
          <a:xfrm>
            <a:off x="611560" y="6525344"/>
            <a:ext cx="4464496" cy="261610"/>
          </a:xfrm>
          <a:prstGeom prst="rect">
            <a:avLst/>
          </a:prstGeom>
          <a:noFill/>
        </p:spPr>
        <p:txBody>
          <a:bodyPr wrap="square" rtlCol="0">
            <a:spAutoFit/>
          </a:bodyPr>
          <a:lstStyle/>
          <a:p>
            <a:r>
              <a:rPr lang="en-US" sz="1100" b="1" u="none" spc="0" dirty="0" smtClean="0">
                <a:latin typeface="Trebuchet MS" pitchFamily="34" charset="0"/>
                <a:ea typeface="Malgun Gothic" pitchFamily="34" charset="-127"/>
              </a:rPr>
              <a:t>www.automationrepository.com</a:t>
            </a:r>
            <a:endParaRPr lang="en-IN" sz="1100" b="1" u="none" spc="0" dirty="0">
              <a:latin typeface="Trebuchet MS" pitchFamily="34" charset="0"/>
              <a:ea typeface="Malgun Gothic" pitchFamily="34" charset="-127"/>
            </a:endParaRPr>
          </a:p>
        </p:txBody>
      </p:sp>
      <p:sp>
        <p:nvSpPr>
          <p:cNvPr id="14" name="Rectangle 13"/>
          <p:cNvSpPr/>
          <p:nvPr userDrawn="1"/>
        </p:nvSpPr>
        <p:spPr>
          <a:xfrm>
            <a:off x="0" y="0"/>
            <a:ext cx="9144000" cy="6381328"/>
          </a:xfrm>
          <a:prstGeom prst="rect">
            <a:avLst/>
          </a:prstGeom>
          <a:solidFill>
            <a:schemeClr val="bg1">
              <a:lumMod val="95000"/>
            </a:schemeClr>
          </a:solidFill>
          <a:ln>
            <a:noFill/>
          </a:ln>
        </p:spPr>
        <p:style>
          <a:lnRef idx="1">
            <a:schemeClr val="dk1"/>
          </a:lnRef>
          <a:fillRef idx="2">
            <a:schemeClr val="dk1"/>
          </a:fillRef>
          <a:effectRef idx="1">
            <a:schemeClr val="dk1"/>
          </a:effectRef>
          <a:fontRef idx="minor">
            <a:schemeClr val="dk1"/>
          </a:fontRef>
        </p:style>
        <p:txBody>
          <a:bodyPr rtlCol="0" anchor="ctr"/>
          <a:lstStyle/>
          <a:p>
            <a:pPr algn="ctr"/>
            <a:endParaRPr lang="en-IN" dirty="0"/>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automationrepository.com/" TargetMode="External"/><Relationship Id="rId2" Type="http://schemas.openxmlformats.org/officeDocument/2006/relationships/hyperlink" Target="mailto:anish@automationrepository.com" TargetMode="Externa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www.automationrepository.com/tutorials-for-qtp-beginners/"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1691680" y="1628800"/>
            <a:ext cx="5688632" cy="1152128"/>
            <a:chOff x="1691680" y="1628800"/>
            <a:chExt cx="5688632" cy="1152128"/>
          </a:xfrm>
        </p:grpSpPr>
        <p:sp>
          <p:nvSpPr>
            <p:cNvPr id="3" name="Rectangle 2"/>
            <p:cNvSpPr/>
            <p:nvPr/>
          </p:nvSpPr>
          <p:spPr>
            <a:xfrm>
              <a:off x="1691680" y="1628800"/>
              <a:ext cx="5616624" cy="792088"/>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4" name="TextBox 3"/>
            <p:cNvSpPr txBox="1"/>
            <p:nvPr/>
          </p:nvSpPr>
          <p:spPr>
            <a:xfrm>
              <a:off x="5580112" y="2411596"/>
              <a:ext cx="1800200" cy="369332"/>
            </a:xfrm>
            <a:prstGeom prst="rect">
              <a:avLst/>
            </a:prstGeom>
            <a:noFill/>
          </p:spPr>
          <p:txBody>
            <a:bodyPr wrap="square" rtlCol="0">
              <a:spAutoFit/>
            </a:bodyPr>
            <a:lstStyle/>
            <a:p>
              <a:r>
                <a:rPr lang="en-US" b="1" dirty="0" smtClean="0">
                  <a:solidFill>
                    <a:srgbClr val="002060"/>
                  </a:solidFill>
                  <a:latin typeface="Cambria" pitchFamily="18" charset="0"/>
                </a:rPr>
                <a:t>The Zero</a:t>
              </a:r>
              <a:r>
                <a:rPr lang="en-US" sz="1400" b="1" dirty="0" smtClean="0">
                  <a:solidFill>
                    <a:srgbClr val="002060"/>
                  </a:solidFill>
                  <a:latin typeface="Cambria" pitchFamily="18" charset="0"/>
                </a:rPr>
                <a:t>th</a:t>
              </a:r>
              <a:r>
                <a:rPr lang="en-US" b="1" dirty="0" smtClean="0">
                  <a:solidFill>
                    <a:srgbClr val="002060"/>
                  </a:solidFill>
                  <a:latin typeface="Cambria" pitchFamily="18" charset="0"/>
                </a:rPr>
                <a:t> Step</a:t>
              </a:r>
              <a:endParaRPr lang="en-IN" b="1" dirty="0">
                <a:solidFill>
                  <a:srgbClr val="002060"/>
                </a:solidFill>
                <a:latin typeface="Cambria" pitchFamily="18" charset="0"/>
              </a:endParaRPr>
            </a:p>
          </p:txBody>
        </p:sp>
        <p:sp>
          <p:nvSpPr>
            <p:cNvPr id="5" name="TextBox 4"/>
            <p:cNvSpPr txBox="1"/>
            <p:nvPr/>
          </p:nvSpPr>
          <p:spPr>
            <a:xfrm>
              <a:off x="1835696" y="1700808"/>
              <a:ext cx="5544616" cy="584775"/>
            </a:xfrm>
            <a:prstGeom prst="rect">
              <a:avLst/>
            </a:prstGeom>
            <a:noFill/>
          </p:spPr>
          <p:txBody>
            <a:bodyPr wrap="square" rtlCol="0">
              <a:spAutoFit/>
            </a:bodyPr>
            <a:lstStyle/>
            <a:p>
              <a:r>
                <a:rPr lang="en-US" sz="3200" b="1" dirty="0" smtClean="0">
                  <a:solidFill>
                    <a:schemeClr val="bg1"/>
                  </a:solidFill>
                  <a:latin typeface="Cambria" pitchFamily="18" charset="0"/>
                </a:rPr>
                <a:t>TEST AUTOMATION </a:t>
              </a:r>
              <a:r>
                <a:rPr lang="en-US" sz="2000" b="1" dirty="0" smtClean="0">
                  <a:solidFill>
                    <a:schemeClr val="bg1"/>
                  </a:solidFill>
                  <a:latin typeface="Cambria" pitchFamily="18" charset="0"/>
                </a:rPr>
                <a:t>AND</a:t>
              </a:r>
              <a:r>
                <a:rPr lang="en-US" sz="3200" b="1" dirty="0" smtClean="0">
                  <a:solidFill>
                    <a:schemeClr val="bg1"/>
                  </a:solidFill>
                  <a:latin typeface="Cambria" pitchFamily="18" charset="0"/>
                </a:rPr>
                <a:t> QTP</a:t>
              </a:r>
              <a:endParaRPr lang="en-IN" sz="3200" b="1" dirty="0">
                <a:solidFill>
                  <a:schemeClr val="bg1"/>
                </a:solidFill>
                <a:latin typeface="Cambria" pitchFamily="18" charset="0"/>
              </a:endParaRPr>
            </a:p>
          </p:txBody>
        </p:sp>
        <p:cxnSp>
          <p:nvCxnSpPr>
            <p:cNvPr id="7" name="Straight Connector 6"/>
            <p:cNvCxnSpPr/>
            <p:nvPr/>
          </p:nvCxnSpPr>
          <p:spPr>
            <a:xfrm>
              <a:off x="6156176" y="2708920"/>
              <a:ext cx="648072" cy="0"/>
            </a:xfrm>
            <a:prstGeom prst="line">
              <a:avLst/>
            </a:prstGeom>
          </p:spPr>
          <p:style>
            <a:lnRef idx="2">
              <a:schemeClr val="dk1"/>
            </a:lnRef>
            <a:fillRef idx="0">
              <a:schemeClr val="dk1"/>
            </a:fillRef>
            <a:effectRef idx="1">
              <a:schemeClr val="dk1"/>
            </a:effectRef>
            <a:fontRef idx="minor">
              <a:schemeClr val="tx1"/>
            </a:fontRef>
          </p:style>
        </p:cxnSp>
      </p:grpSp>
      <p:pic>
        <p:nvPicPr>
          <p:cNvPr id="20482" name="Picture 2" descr="http://www.automationrepository.com/wordpress/wp-content/uploads/2011/09/BlogHeader.png"/>
          <p:cNvPicPr>
            <a:picLocks noChangeAspect="1" noChangeArrowheads="1"/>
          </p:cNvPicPr>
          <p:nvPr/>
        </p:nvPicPr>
        <p:blipFill>
          <a:blip r:embed="rId2" cstate="print"/>
          <a:srcRect/>
          <a:stretch>
            <a:fillRect/>
          </a:stretch>
        </p:blipFill>
        <p:spPr bwMode="auto">
          <a:xfrm>
            <a:off x="2915816" y="5661248"/>
            <a:ext cx="3096344" cy="590466"/>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67544" y="116633"/>
            <a:ext cx="8208912" cy="523220"/>
          </a:xfrm>
          <a:prstGeom prst="rect">
            <a:avLst/>
          </a:prstGeom>
          <a:noFill/>
        </p:spPr>
        <p:txBody>
          <a:bodyPr wrap="square" rtlCol="0">
            <a:spAutoFit/>
          </a:bodyPr>
          <a:lstStyle/>
          <a:p>
            <a:pPr algn="just"/>
            <a:r>
              <a:rPr lang="en-US" sz="2800" dirty="0" smtClean="0">
                <a:latin typeface="Cambria" pitchFamily="18" charset="0"/>
              </a:rPr>
              <a:t>Structure of a Simple Test Script</a:t>
            </a:r>
          </a:p>
        </p:txBody>
      </p:sp>
      <p:grpSp>
        <p:nvGrpSpPr>
          <p:cNvPr id="21" name="Group 20"/>
          <p:cNvGrpSpPr/>
          <p:nvPr/>
        </p:nvGrpSpPr>
        <p:grpSpPr>
          <a:xfrm>
            <a:off x="2267744" y="764704"/>
            <a:ext cx="4248472" cy="5544616"/>
            <a:chOff x="2267744" y="764704"/>
            <a:chExt cx="4248472" cy="5544616"/>
          </a:xfrm>
        </p:grpSpPr>
        <p:sp>
          <p:nvSpPr>
            <p:cNvPr id="5" name="Rectangle 4"/>
            <p:cNvSpPr/>
            <p:nvPr/>
          </p:nvSpPr>
          <p:spPr>
            <a:xfrm>
              <a:off x="2267744" y="980728"/>
              <a:ext cx="4248472" cy="5328592"/>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6" name="Rectangle 5"/>
            <p:cNvSpPr/>
            <p:nvPr/>
          </p:nvSpPr>
          <p:spPr>
            <a:xfrm>
              <a:off x="2267744" y="764704"/>
              <a:ext cx="1800200" cy="216024"/>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b="1" dirty="0" smtClean="0">
                  <a:latin typeface="Cambria" pitchFamily="18" charset="0"/>
                </a:rPr>
                <a:t>TEST SCRIPT</a:t>
              </a:r>
              <a:endParaRPr lang="en-IN" sz="1400" b="1" dirty="0">
                <a:latin typeface="Cambria" pitchFamily="18" charset="0"/>
              </a:endParaRPr>
            </a:p>
          </p:txBody>
        </p:sp>
        <p:sp>
          <p:nvSpPr>
            <p:cNvPr id="9" name="Rectangle 8"/>
            <p:cNvSpPr/>
            <p:nvPr/>
          </p:nvSpPr>
          <p:spPr>
            <a:xfrm>
              <a:off x="2420144" y="1349152"/>
              <a:ext cx="3952056" cy="1143744"/>
            </a:xfrm>
            <a:prstGeom prst="rect">
              <a:avLst/>
            </a:prstGeom>
            <a:no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0" name="Rectangle 9"/>
            <p:cNvSpPr/>
            <p:nvPr/>
          </p:nvSpPr>
          <p:spPr>
            <a:xfrm>
              <a:off x="2411760" y="1124744"/>
              <a:ext cx="3312368" cy="216024"/>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300" b="1" dirty="0" smtClean="0">
                  <a:latin typeface="Cambria" pitchFamily="18" charset="0"/>
                </a:rPr>
                <a:t>ACTION 1 (Reusable  Or Non-Reusable)</a:t>
              </a:r>
              <a:endParaRPr lang="en-IN" sz="1300" b="1" dirty="0">
                <a:latin typeface="Cambria" pitchFamily="18" charset="0"/>
              </a:endParaRPr>
            </a:p>
          </p:txBody>
        </p:sp>
        <p:sp>
          <p:nvSpPr>
            <p:cNvPr id="12" name="TextBox 11"/>
            <p:cNvSpPr txBox="1"/>
            <p:nvPr/>
          </p:nvSpPr>
          <p:spPr>
            <a:xfrm>
              <a:off x="2483768" y="1556792"/>
              <a:ext cx="3816424" cy="738664"/>
            </a:xfrm>
            <a:prstGeom prst="rect">
              <a:avLst/>
            </a:prstGeom>
            <a:noFill/>
          </p:spPr>
          <p:txBody>
            <a:bodyPr wrap="square" rtlCol="0">
              <a:spAutoFit/>
            </a:bodyPr>
            <a:lstStyle/>
            <a:p>
              <a:r>
                <a:rPr lang="en-US" sz="1400" dirty="0" smtClean="0">
                  <a:solidFill>
                    <a:schemeClr val="accent3">
                      <a:lumMod val="50000"/>
                    </a:schemeClr>
                  </a:solidFill>
                  <a:latin typeface="Cambria" pitchFamily="18" charset="0"/>
                </a:rPr>
                <a:t>Op 1: Some Operation (Data Handling optional)</a:t>
              </a:r>
            </a:p>
            <a:p>
              <a:r>
                <a:rPr lang="en-US" sz="1400" dirty="0" smtClean="0">
                  <a:solidFill>
                    <a:schemeClr val="accent3">
                      <a:lumMod val="50000"/>
                    </a:schemeClr>
                  </a:solidFill>
                  <a:latin typeface="Cambria" pitchFamily="18" charset="0"/>
                </a:rPr>
                <a:t>Op 2: Some Operation (Data Handling optional)</a:t>
              </a:r>
            </a:p>
            <a:p>
              <a:r>
                <a:rPr lang="en-US" sz="1400" dirty="0" smtClean="0">
                  <a:solidFill>
                    <a:schemeClr val="accent3">
                      <a:lumMod val="50000"/>
                    </a:schemeClr>
                  </a:solidFill>
                  <a:latin typeface="Cambria" pitchFamily="18" charset="0"/>
                </a:rPr>
                <a:t>Op 3: Some Operation (Data Handling optional)</a:t>
              </a:r>
              <a:endParaRPr lang="en-IN" sz="1400" dirty="0">
                <a:solidFill>
                  <a:schemeClr val="accent3">
                    <a:lumMod val="50000"/>
                  </a:schemeClr>
                </a:solidFill>
                <a:latin typeface="Cambria" pitchFamily="18" charset="0"/>
              </a:endParaRPr>
            </a:p>
          </p:txBody>
        </p:sp>
        <p:sp>
          <p:nvSpPr>
            <p:cNvPr id="14" name="Rectangle 13"/>
            <p:cNvSpPr/>
            <p:nvPr/>
          </p:nvSpPr>
          <p:spPr>
            <a:xfrm>
              <a:off x="2420144" y="3077344"/>
              <a:ext cx="3952056" cy="1143744"/>
            </a:xfrm>
            <a:prstGeom prst="rect">
              <a:avLst/>
            </a:prstGeom>
            <a:no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5" name="Rectangle 14"/>
            <p:cNvSpPr/>
            <p:nvPr/>
          </p:nvSpPr>
          <p:spPr>
            <a:xfrm>
              <a:off x="2411760" y="2852936"/>
              <a:ext cx="3312368" cy="216024"/>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300" b="1" dirty="0" smtClean="0">
                  <a:latin typeface="Cambria" pitchFamily="18" charset="0"/>
                </a:rPr>
                <a:t>ACTION  2 (Reusable  Or Non-Reusable)</a:t>
              </a:r>
              <a:endParaRPr lang="en-IN" sz="1300" b="1" dirty="0">
                <a:latin typeface="Cambria" pitchFamily="18" charset="0"/>
              </a:endParaRPr>
            </a:p>
          </p:txBody>
        </p:sp>
        <p:sp>
          <p:nvSpPr>
            <p:cNvPr id="16" name="TextBox 15"/>
            <p:cNvSpPr txBox="1"/>
            <p:nvPr/>
          </p:nvSpPr>
          <p:spPr>
            <a:xfrm>
              <a:off x="2483768" y="3284984"/>
              <a:ext cx="3816424" cy="738664"/>
            </a:xfrm>
            <a:prstGeom prst="rect">
              <a:avLst/>
            </a:prstGeom>
            <a:noFill/>
          </p:spPr>
          <p:txBody>
            <a:bodyPr wrap="square" rtlCol="0">
              <a:spAutoFit/>
            </a:bodyPr>
            <a:lstStyle/>
            <a:p>
              <a:r>
                <a:rPr lang="en-US" sz="1400" dirty="0" smtClean="0">
                  <a:solidFill>
                    <a:schemeClr val="accent3">
                      <a:lumMod val="50000"/>
                    </a:schemeClr>
                  </a:solidFill>
                  <a:latin typeface="Cambria" pitchFamily="18" charset="0"/>
                </a:rPr>
                <a:t>Op 1: Some Operation (Data Handling optional)</a:t>
              </a:r>
            </a:p>
            <a:p>
              <a:r>
                <a:rPr lang="en-US" sz="1400" dirty="0" smtClean="0">
                  <a:solidFill>
                    <a:schemeClr val="accent3">
                      <a:lumMod val="50000"/>
                    </a:schemeClr>
                  </a:solidFill>
                  <a:latin typeface="Cambria" pitchFamily="18" charset="0"/>
                </a:rPr>
                <a:t>Op 2: Some Operation (Data Handling optional)</a:t>
              </a:r>
            </a:p>
            <a:p>
              <a:r>
                <a:rPr lang="en-US" sz="1400" dirty="0" smtClean="0">
                  <a:solidFill>
                    <a:schemeClr val="accent3">
                      <a:lumMod val="50000"/>
                    </a:schemeClr>
                  </a:solidFill>
                  <a:latin typeface="Cambria" pitchFamily="18" charset="0"/>
                </a:rPr>
                <a:t>Op 3: Some Operation (Data Handling optional)</a:t>
              </a:r>
              <a:endParaRPr lang="en-IN" sz="1400" dirty="0">
                <a:solidFill>
                  <a:schemeClr val="accent3">
                    <a:lumMod val="50000"/>
                  </a:schemeClr>
                </a:solidFill>
                <a:latin typeface="Cambria" pitchFamily="18" charset="0"/>
              </a:endParaRPr>
            </a:p>
          </p:txBody>
        </p:sp>
        <p:sp>
          <p:nvSpPr>
            <p:cNvPr id="17" name="Rectangle 16"/>
            <p:cNvSpPr/>
            <p:nvPr/>
          </p:nvSpPr>
          <p:spPr>
            <a:xfrm>
              <a:off x="2420144" y="5093568"/>
              <a:ext cx="3952056" cy="1143744"/>
            </a:xfrm>
            <a:prstGeom prst="rect">
              <a:avLst/>
            </a:prstGeom>
            <a:no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8" name="Rectangle 17"/>
            <p:cNvSpPr/>
            <p:nvPr/>
          </p:nvSpPr>
          <p:spPr>
            <a:xfrm>
              <a:off x="2411760" y="4869160"/>
              <a:ext cx="3240360" cy="216024"/>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300" b="1" dirty="0" smtClean="0">
                  <a:latin typeface="Cambria" pitchFamily="18" charset="0"/>
                </a:rPr>
                <a:t>ACTION  N (Reusable  Or Non-Reusable)</a:t>
              </a:r>
              <a:endParaRPr lang="en-IN" sz="1300" b="1" dirty="0">
                <a:latin typeface="Cambria" pitchFamily="18" charset="0"/>
              </a:endParaRPr>
            </a:p>
          </p:txBody>
        </p:sp>
        <p:sp>
          <p:nvSpPr>
            <p:cNvPr id="19" name="TextBox 18"/>
            <p:cNvSpPr txBox="1"/>
            <p:nvPr/>
          </p:nvSpPr>
          <p:spPr>
            <a:xfrm>
              <a:off x="2483768" y="5301208"/>
              <a:ext cx="3816424" cy="738664"/>
            </a:xfrm>
            <a:prstGeom prst="rect">
              <a:avLst/>
            </a:prstGeom>
            <a:noFill/>
          </p:spPr>
          <p:txBody>
            <a:bodyPr wrap="square" rtlCol="0">
              <a:spAutoFit/>
            </a:bodyPr>
            <a:lstStyle/>
            <a:p>
              <a:r>
                <a:rPr lang="en-US" sz="1400" dirty="0" smtClean="0">
                  <a:solidFill>
                    <a:schemeClr val="accent3">
                      <a:lumMod val="50000"/>
                    </a:schemeClr>
                  </a:solidFill>
                  <a:latin typeface="Cambria" pitchFamily="18" charset="0"/>
                </a:rPr>
                <a:t>Op 1: Some Operation (Data Handling optional)</a:t>
              </a:r>
            </a:p>
            <a:p>
              <a:r>
                <a:rPr lang="en-US" sz="1400" dirty="0" smtClean="0">
                  <a:solidFill>
                    <a:schemeClr val="accent3">
                      <a:lumMod val="50000"/>
                    </a:schemeClr>
                  </a:solidFill>
                  <a:latin typeface="Cambria" pitchFamily="18" charset="0"/>
                </a:rPr>
                <a:t>Op 2: Some Operation (Data Handling optional)</a:t>
              </a:r>
            </a:p>
            <a:p>
              <a:r>
                <a:rPr lang="en-US" sz="1400" dirty="0" smtClean="0">
                  <a:solidFill>
                    <a:schemeClr val="accent3">
                      <a:lumMod val="50000"/>
                    </a:schemeClr>
                  </a:solidFill>
                  <a:latin typeface="Cambria" pitchFamily="18" charset="0"/>
                </a:rPr>
                <a:t>Op 3: Some Operation (Data Handling optional)</a:t>
              </a:r>
              <a:endParaRPr lang="en-IN" sz="1400" dirty="0">
                <a:solidFill>
                  <a:schemeClr val="accent3">
                    <a:lumMod val="50000"/>
                  </a:schemeClr>
                </a:solidFill>
                <a:latin typeface="Cambria" pitchFamily="18" charset="0"/>
              </a:endParaRPr>
            </a:p>
          </p:txBody>
        </p:sp>
        <p:sp>
          <p:nvSpPr>
            <p:cNvPr id="20" name="TextBox 19"/>
            <p:cNvSpPr txBox="1"/>
            <p:nvPr/>
          </p:nvSpPr>
          <p:spPr>
            <a:xfrm>
              <a:off x="3851920" y="4293096"/>
              <a:ext cx="864096" cy="369332"/>
            </a:xfrm>
            <a:prstGeom prst="rect">
              <a:avLst/>
            </a:prstGeom>
            <a:noFill/>
          </p:spPr>
          <p:txBody>
            <a:bodyPr wrap="square" rtlCol="0">
              <a:spAutoFit/>
            </a:bodyPr>
            <a:lstStyle/>
            <a:p>
              <a:r>
                <a:rPr lang="en-US" b="1" dirty="0" smtClean="0">
                  <a:solidFill>
                    <a:srgbClr val="00B0F0"/>
                  </a:solidFill>
                </a:rPr>
                <a:t>. . . . .</a:t>
              </a:r>
            </a:p>
          </p:txBody>
        </p:sp>
      </p:gr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67544" y="116633"/>
            <a:ext cx="8208912" cy="4031873"/>
          </a:xfrm>
          <a:prstGeom prst="rect">
            <a:avLst/>
          </a:prstGeom>
          <a:noFill/>
        </p:spPr>
        <p:txBody>
          <a:bodyPr wrap="square" rtlCol="0">
            <a:spAutoFit/>
          </a:bodyPr>
          <a:lstStyle/>
          <a:p>
            <a:pPr algn="just"/>
            <a:r>
              <a:rPr lang="en-US" sz="2800" dirty="0" smtClean="0">
                <a:latin typeface="Cambria" pitchFamily="18" charset="0"/>
              </a:rPr>
              <a:t>Combining Everything Together</a:t>
            </a:r>
          </a:p>
          <a:p>
            <a:pPr algn="just"/>
            <a:endParaRPr lang="en-US" sz="2800" dirty="0" smtClean="0">
              <a:latin typeface="Cambria" pitchFamily="18" charset="0"/>
            </a:endParaRPr>
          </a:p>
          <a:p>
            <a:pPr algn="just"/>
            <a:r>
              <a:rPr lang="en-US" sz="2000" dirty="0" smtClean="0">
                <a:latin typeface="Cambria" pitchFamily="18" charset="0"/>
              </a:rPr>
              <a:t>This slide lists down the common tasks you need to perform to create Test Scripts</a:t>
            </a:r>
          </a:p>
          <a:p>
            <a:pPr algn="just"/>
            <a:endParaRPr lang="en-US" sz="2000" dirty="0" smtClean="0">
              <a:latin typeface="Cambria" pitchFamily="18" charset="0"/>
            </a:endParaRPr>
          </a:p>
          <a:p>
            <a:pPr algn="just">
              <a:buFont typeface="Wingdings" pitchFamily="2" charset="2"/>
              <a:buChar char="ü"/>
            </a:pPr>
            <a:r>
              <a:rPr lang="en-US" sz="2000" u="sng" dirty="0" smtClean="0">
                <a:latin typeface="Cambria" pitchFamily="18" charset="0"/>
              </a:rPr>
              <a:t> Identify Objects</a:t>
            </a:r>
            <a:r>
              <a:rPr lang="en-US" sz="2000" dirty="0" smtClean="0">
                <a:latin typeface="Cambria" pitchFamily="18" charset="0"/>
              </a:rPr>
              <a:t> uniquely.</a:t>
            </a:r>
          </a:p>
          <a:p>
            <a:pPr algn="just">
              <a:buFont typeface="Wingdings" pitchFamily="2" charset="2"/>
              <a:buChar char="ü"/>
            </a:pPr>
            <a:endParaRPr lang="en-US" sz="2000" dirty="0" smtClean="0">
              <a:latin typeface="Cambria" pitchFamily="18" charset="0"/>
            </a:endParaRPr>
          </a:p>
          <a:p>
            <a:pPr algn="just">
              <a:buFont typeface="Wingdings" pitchFamily="2" charset="2"/>
              <a:buChar char="ü"/>
            </a:pPr>
            <a:r>
              <a:rPr lang="en-US" sz="2000" dirty="0" smtClean="0">
                <a:latin typeface="Cambria" pitchFamily="18" charset="0"/>
              </a:rPr>
              <a:t> Perform </a:t>
            </a:r>
            <a:r>
              <a:rPr lang="en-US" sz="2000" u="sng" dirty="0" smtClean="0">
                <a:latin typeface="Cambria" pitchFamily="18" charset="0"/>
              </a:rPr>
              <a:t>Operations</a:t>
            </a:r>
            <a:r>
              <a:rPr lang="en-US" sz="2000" dirty="0" smtClean="0">
                <a:latin typeface="Cambria" pitchFamily="18" charset="0"/>
              </a:rPr>
              <a:t> on the Objects.</a:t>
            </a:r>
          </a:p>
          <a:p>
            <a:pPr algn="just">
              <a:buFont typeface="Wingdings" pitchFamily="2" charset="2"/>
              <a:buChar char="ü"/>
            </a:pPr>
            <a:endParaRPr lang="en-US" sz="2000" dirty="0" smtClean="0">
              <a:latin typeface="Cambria" pitchFamily="18" charset="0"/>
            </a:endParaRPr>
          </a:p>
          <a:p>
            <a:pPr algn="just">
              <a:buFont typeface="Wingdings" pitchFamily="2" charset="2"/>
              <a:buChar char="ü"/>
            </a:pPr>
            <a:r>
              <a:rPr lang="en-US" sz="2000" dirty="0" smtClean="0">
                <a:latin typeface="Cambria" pitchFamily="18" charset="0"/>
              </a:rPr>
              <a:t> Perform </a:t>
            </a:r>
            <a:r>
              <a:rPr lang="en-US" sz="2000" u="sng" dirty="0" smtClean="0">
                <a:latin typeface="Cambria" pitchFamily="18" charset="0"/>
              </a:rPr>
              <a:t>Data Handling</a:t>
            </a:r>
            <a:r>
              <a:rPr lang="en-US" sz="2000" dirty="0" smtClean="0">
                <a:latin typeface="Cambria" pitchFamily="18" charset="0"/>
              </a:rPr>
              <a:t> operations wherever required.</a:t>
            </a:r>
          </a:p>
          <a:p>
            <a:pPr algn="just">
              <a:buFont typeface="Wingdings" pitchFamily="2" charset="2"/>
              <a:buChar char="ü"/>
            </a:pPr>
            <a:endParaRPr lang="en-US" sz="2000" dirty="0" smtClean="0">
              <a:latin typeface="Cambria" pitchFamily="18" charset="0"/>
            </a:endParaRPr>
          </a:p>
          <a:p>
            <a:pPr algn="just">
              <a:buFont typeface="Wingdings" pitchFamily="2" charset="2"/>
              <a:buChar char="ü"/>
            </a:pPr>
            <a:r>
              <a:rPr lang="en-US" sz="2000" dirty="0" smtClean="0">
                <a:latin typeface="Cambria" pitchFamily="18" charset="0"/>
              </a:rPr>
              <a:t> Create </a:t>
            </a:r>
            <a:r>
              <a:rPr lang="en-US" sz="2000" u="sng" dirty="0" smtClean="0">
                <a:latin typeface="Cambria" pitchFamily="18" charset="0"/>
              </a:rPr>
              <a:t>Reusable</a:t>
            </a:r>
            <a:r>
              <a:rPr lang="en-US" sz="2000" dirty="0" smtClean="0">
                <a:latin typeface="Cambria" pitchFamily="18" charset="0"/>
              </a:rPr>
              <a:t> and </a:t>
            </a:r>
            <a:r>
              <a:rPr lang="en-US" sz="2000" u="sng" dirty="0" smtClean="0">
                <a:latin typeface="Cambria" pitchFamily="18" charset="0"/>
              </a:rPr>
              <a:t>Non – Reusable</a:t>
            </a:r>
            <a:r>
              <a:rPr lang="en-US" sz="2000" dirty="0" smtClean="0">
                <a:latin typeface="Cambria" pitchFamily="18" charset="0"/>
              </a:rPr>
              <a:t> Actions (or Functions).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339752" y="3102640"/>
            <a:ext cx="4608512" cy="1077218"/>
          </a:xfrm>
          <a:prstGeom prst="rect">
            <a:avLst/>
          </a:prstGeom>
          <a:noFill/>
        </p:spPr>
        <p:txBody>
          <a:bodyPr wrap="square" rtlCol="0">
            <a:spAutoFit/>
          </a:bodyPr>
          <a:lstStyle/>
          <a:p>
            <a:pPr algn="ctr"/>
            <a:r>
              <a:rPr lang="en-US" sz="3200" b="1" dirty="0" smtClean="0">
                <a:solidFill>
                  <a:schemeClr val="tx2"/>
                </a:solidFill>
                <a:latin typeface="Cambria" pitchFamily="18" charset="0"/>
              </a:rPr>
              <a:t>How QTP Helps in Automating Test Cases</a:t>
            </a:r>
            <a:endParaRPr lang="en-IN" sz="3200" b="1" dirty="0">
              <a:solidFill>
                <a:schemeClr val="tx2"/>
              </a:solidFill>
              <a:latin typeface="Cambria" pitchFamily="18" charset="0"/>
            </a:endParaRPr>
          </a:p>
        </p:txBody>
      </p:sp>
      <p:sp>
        <p:nvSpPr>
          <p:cNvPr id="6" name="TextBox 5"/>
          <p:cNvSpPr txBox="1"/>
          <p:nvPr/>
        </p:nvSpPr>
        <p:spPr>
          <a:xfrm>
            <a:off x="3851920" y="1897668"/>
            <a:ext cx="1368152" cy="584775"/>
          </a:xfrm>
          <a:prstGeom prst="rect">
            <a:avLst/>
          </a:prstGeom>
          <a:noFill/>
        </p:spPr>
        <p:txBody>
          <a:bodyPr wrap="square" rtlCol="0">
            <a:spAutoFit/>
          </a:bodyPr>
          <a:lstStyle/>
          <a:p>
            <a:r>
              <a:rPr lang="en-US" sz="3200" b="1" u="sng" dirty="0" smtClean="0">
                <a:solidFill>
                  <a:schemeClr val="tx2"/>
                </a:solidFill>
                <a:latin typeface="Cambria" pitchFamily="18" charset="0"/>
              </a:rPr>
              <a:t>Part 2</a:t>
            </a:r>
            <a:endParaRPr lang="en-IN" sz="3200" b="1" u="sng" dirty="0">
              <a:solidFill>
                <a:schemeClr val="tx2"/>
              </a:solidFill>
              <a:latin typeface="Cambria"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67544" y="343684"/>
            <a:ext cx="8208912" cy="4093428"/>
          </a:xfrm>
          <a:prstGeom prst="rect">
            <a:avLst/>
          </a:prstGeom>
          <a:noFill/>
        </p:spPr>
        <p:txBody>
          <a:bodyPr wrap="square" rtlCol="0">
            <a:spAutoFit/>
          </a:bodyPr>
          <a:lstStyle/>
          <a:p>
            <a:pPr algn="just">
              <a:buFont typeface="Wingdings" pitchFamily="2" charset="2"/>
              <a:buChar char="ü"/>
            </a:pPr>
            <a:r>
              <a:rPr lang="en-US" sz="2000" dirty="0" smtClean="0">
                <a:latin typeface="Cambria" pitchFamily="18" charset="0"/>
              </a:rPr>
              <a:t> In Part 1, you saw the common tasks that you have to complete in order to create a Test Script. </a:t>
            </a:r>
          </a:p>
          <a:p>
            <a:pPr algn="just"/>
            <a:endParaRPr lang="en-US" sz="2000" dirty="0" smtClean="0">
              <a:latin typeface="Cambria" pitchFamily="18" charset="0"/>
            </a:endParaRPr>
          </a:p>
          <a:p>
            <a:pPr algn="just">
              <a:buFont typeface="Wingdings" pitchFamily="2" charset="2"/>
              <a:buChar char="ü"/>
            </a:pPr>
            <a:r>
              <a:rPr lang="en-US" sz="2000" dirty="0" smtClean="0">
                <a:latin typeface="Cambria" pitchFamily="18" charset="0"/>
              </a:rPr>
              <a:t> In this section you will see how QTP can assist you in completing these tasks.</a:t>
            </a:r>
          </a:p>
          <a:p>
            <a:pPr algn="just">
              <a:buFont typeface="Wingdings" pitchFamily="2" charset="2"/>
              <a:buChar char="ü"/>
            </a:pPr>
            <a:endParaRPr lang="en-US" sz="2000" dirty="0" smtClean="0">
              <a:latin typeface="Cambria" pitchFamily="18" charset="0"/>
            </a:endParaRPr>
          </a:p>
          <a:p>
            <a:pPr algn="just">
              <a:buFont typeface="Wingdings" pitchFamily="2" charset="2"/>
              <a:buChar char="ü"/>
            </a:pPr>
            <a:r>
              <a:rPr lang="en-US" sz="2000" dirty="0" smtClean="0">
                <a:latin typeface="Cambria" pitchFamily="18" charset="0"/>
              </a:rPr>
              <a:t> QTP has different features and mechanisms that will help you complete the tasks.</a:t>
            </a:r>
          </a:p>
          <a:p>
            <a:pPr algn="just">
              <a:buFont typeface="Wingdings" pitchFamily="2" charset="2"/>
              <a:buChar char="ü"/>
            </a:pPr>
            <a:endParaRPr lang="en-US" sz="2000" dirty="0" smtClean="0">
              <a:latin typeface="Cambria" pitchFamily="18" charset="0"/>
            </a:endParaRPr>
          </a:p>
          <a:p>
            <a:pPr algn="just">
              <a:buFont typeface="Wingdings" pitchFamily="2" charset="2"/>
              <a:buChar char="ü"/>
            </a:pPr>
            <a:r>
              <a:rPr lang="en-US" sz="2000" dirty="0" smtClean="0">
                <a:latin typeface="Cambria" pitchFamily="18" charset="0"/>
              </a:rPr>
              <a:t> Let us see each of these tasks and the corresponding QTP feature one by one.</a:t>
            </a:r>
          </a:p>
          <a:p>
            <a:pPr algn="just"/>
            <a:endParaRPr lang="en-US" sz="2000" dirty="0" smtClean="0">
              <a:latin typeface="Cambria" pitchFamily="18" charset="0"/>
            </a:endParaRPr>
          </a:p>
          <a:p>
            <a:pPr algn="just"/>
            <a:endParaRPr lang="en-US" sz="2000" dirty="0" smtClean="0">
              <a:latin typeface="Cambria"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67544" y="116633"/>
            <a:ext cx="8208912" cy="2185214"/>
          </a:xfrm>
          <a:prstGeom prst="rect">
            <a:avLst/>
          </a:prstGeom>
          <a:noFill/>
        </p:spPr>
        <p:txBody>
          <a:bodyPr wrap="square" rtlCol="0">
            <a:spAutoFit/>
          </a:bodyPr>
          <a:lstStyle/>
          <a:p>
            <a:pPr algn="just"/>
            <a:r>
              <a:rPr lang="en-US" sz="2800" dirty="0" smtClean="0">
                <a:latin typeface="Cambria" pitchFamily="18" charset="0"/>
              </a:rPr>
              <a:t>Identifying and Storing Objects</a:t>
            </a:r>
          </a:p>
          <a:p>
            <a:pPr algn="just"/>
            <a:endParaRPr lang="en-US" sz="2800" dirty="0" smtClean="0">
              <a:latin typeface="Cambria" pitchFamily="18" charset="0"/>
            </a:endParaRPr>
          </a:p>
          <a:p>
            <a:pPr algn="just"/>
            <a:r>
              <a:rPr lang="en-US" sz="2000" dirty="0" smtClean="0">
                <a:latin typeface="Cambria" pitchFamily="18" charset="0"/>
              </a:rPr>
              <a:t>QTP provides a unique mechanism using which you can identify the unique properties of the objects. This mechanism is called </a:t>
            </a:r>
            <a:r>
              <a:rPr lang="en-US" sz="2000" b="1" dirty="0" smtClean="0">
                <a:latin typeface="Cambria" pitchFamily="18" charset="0"/>
              </a:rPr>
              <a:t>Object Spy</a:t>
            </a:r>
            <a:r>
              <a:rPr lang="en-US" sz="2000" dirty="0" smtClean="0">
                <a:latin typeface="Cambria" pitchFamily="18" charset="0"/>
              </a:rPr>
              <a:t>.  Along with this, QTP also provides a storehouse called </a:t>
            </a:r>
            <a:r>
              <a:rPr lang="en-US" sz="2000" b="1" dirty="0" smtClean="0">
                <a:latin typeface="Cambria" pitchFamily="18" charset="0"/>
              </a:rPr>
              <a:t>Object Repository</a:t>
            </a:r>
            <a:r>
              <a:rPr lang="en-US" sz="2000" dirty="0" smtClean="0">
                <a:latin typeface="Cambria" pitchFamily="18" charset="0"/>
              </a:rPr>
              <a:t> where you can store these objects together with their properties.</a:t>
            </a:r>
          </a:p>
        </p:txBody>
      </p:sp>
      <p:grpSp>
        <p:nvGrpSpPr>
          <p:cNvPr id="9" name="Group 8"/>
          <p:cNvGrpSpPr/>
          <p:nvPr/>
        </p:nvGrpSpPr>
        <p:grpSpPr>
          <a:xfrm>
            <a:off x="971600" y="2348880"/>
            <a:ext cx="7344816" cy="4051612"/>
            <a:chOff x="971600" y="2348880"/>
            <a:chExt cx="7344816" cy="4051612"/>
          </a:xfrm>
        </p:grpSpPr>
        <p:pic>
          <p:nvPicPr>
            <p:cNvPr id="1026" name="Picture 2"/>
            <p:cNvPicPr>
              <a:picLocks noChangeAspect="1" noChangeArrowheads="1"/>
            </p:cNvPicPr>
            <p:nvPr/>
          </p:nvPicPr>
          <p:blipFill>
            <a:blip r:embed="rId2" cstate="print"/>
            <a:srcRect/>
            <a:stretch>
              <a:fillRect/>
            </a:stretch>
          </p:blipFill>
          <p:spPr bwMode="auto">
            <a:xfrm>
              <a:off x="971600" y="2348881"/>
              <a:ext cx="2641649" cy="3528391"/>
            </a:xfrm>
            <a:prstGeom prst="rect">
              <a:avLst/>
            </a:prstGeom>
            <a:noFill/>
            <a:ln w="9525">
              <a:noFill/>
              <a:miter lim="800000"/>
              <a:headEnd/>
              <a:tailEnd/>
            </a:ln>
          </p:spPr>
        </p:pic>
        <p:pic>
          <p:nvPicPr>
            <p:cNvPr id="1027" name="Picture 3"/>
            <p:cNvPicPr>
              <a:picLocks noChangeAspect="1" noChangeArrowheads="1"/>
            </p:cNvPicPr>
            <p:nvPr/>
          </p:nvPicPr>
          <p:blipFill>
            <a:blip r:embed="rId3" cstate="print"/>
            <a:srcRect/>
            <a:stretch>
              <a:fillRect/>
            </a:stretch>
          </p:blipFill>
          <p:spPr bwMode="auto">
            <a:xfrm>
              <a:off x="4788024" y="2348880"/>
              <a:ext cx="3528392" cy="3528392"/>
            </a:xfrm>
            <a:prstGeom prst="rect">
              <a:avLst/>
            </a:prstGeom>
            <a:noFill/>
            <a:ln w="9525">
              <a:noFill/>
              <a:miter lim="800000"/>
              <a:headEnd/>
              <a:tailEnd/>
            </a:ln>
          </p:spPr>
        </p:pic>
        <p:sp>
          <p:nvSpPr>
            <p:cNvPr id="7" name="TextBox 6"/>
            <p:cNvSpPr txBox="1"/>
            <p:nvPr/>
          </p:nvSpPr>
          <p:spPr>
            <a:xfrm>
              <a:off x="1259632" y="5877272"/>
              <a:ext cx="2088232" cy="523220"/>
            </a:xfrm>
            <a:prstGeom prst="rect">
              <a:avLst/>
            </a:prstGeom>
            <a:noFill/>
          </p:spPr>
          <p:txBody>
            <a:bodyPr wrap="square" rtlCol="0">
              <a:spAutoFit/>
            </a:bodyPr>
            <a:lstStyle/>
            <a:p>
              <a:r>
                <a:rPr lang="en-US" sz="1400" dirty="0" smtClean="0">
                  <a:solidFill>
                    <a:srgbClr val="C00000"/>
                  </a:solidFill>
                  <a:latin typeface="Cambria" pitchFamily="18" charset="0"/>
                </a:rPr>
                <a:t>Object Spy to find unique properties of an object</a:t>
              </a:r>
              <a:endParaRPr lang="en-IN" sz="1400" dirty="0">
                <a:solidFill>
                  <a:srgbClr val="C00000"/>
                </a:solidFill>
                <a:latin typeface="Cambria" pitchFamily="18" charset="0"/>
              </a:endParaRPr>
            </a:p>
          </p:txBody>
        </p:sp>
        <p:sp>
          <p:nvSpPr>
            <p:cNvPr id="8" name="TextBox 7"/>
            <p:cNvSpPr txBox="1"/>
            <p:nvPr/>
          </p:nvSpPr>
          <p:spPr>
            <a:xfrm>
              <a:off x="5436096" y="5877272"/>
              <a:ext cx="2520280" cy="523220"/>
            </a:xfrm>
            <a:prstGeom prst="rect">
              <a:avLst/>
            </a:prstGeom>
            <a:noFill/>
          </p:spPr>
          <p:txBody>
            <a:bodyPr wrap="square" rtlCol="0">
              <a:spAutoFit/>
            </a:bodyPr>
            <a:lstStyle/>
            <a:p>
              <a:r>
                <a:rPr lang="en-US" sz="1400" dirty="0" smtClean="0">
                  <a:solidFill>
                    <a:srgbClr val="C00000"/>
                  </a:solidFill>
                  <a:latin typeface="Cambria" pitchFamily="18" charset="0"/>
                </a:rPr>
                <a:t>Object Repository to store the object and its properties.</a:t>
              </a:r>
              <a:endParaRPr lang="en-IN" sz="1400" dirty="0">
                <a:solidFill>
                  <a:srgbClr val="C00000"/>
                </a:solidFill>
                <a:latin typeface="Cambria" pitchFamily="18" charset="0"/>
              </a:endParaRPr>
            </a:p>
          </p:txBody>
        </p:sp>
      </p:gr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67544" y="116633"/>
            <a:ext cx="8208912" cy="2492990"/>
          </a:xfrm>
          <a:prstGeom prst="rect">
            <a:avLst/>
          </a:prstGeom>
          <a:noFill/>
        </p:spPr>
        <p:txBody>
          <a:bodyPr wrap="square" rtlCol="0">
            <a:spAutoFit/>
          </a:bodyPr>
          <a:lstStyle/>
          <a:p>
            <a:pPr algn="just"/>
            <a:r>
              <a:rPr lang="en-US" sz="2800" dirty="0" smtClean="0">
                <a:latin typeface="Cambria" pitchFamily="18" charset="0"/>
              </a:rPr>
              <a:t>Performing Operations on Objects</a:t>
            </a:r>
          </a:p>
          <a:p>
            <a:pPr algn="just"/>
            <a:endParaRPr lang="en-US" sz="2800" dirty="0" smtClean="0">
              <a:latin typeface="Cambria" pitchFamily="18" charset="0"/>
            </a:endParaRPr>
          </a:p>
          <a:p>
            <a:pPr algn="just"/>
            <a:r>
              <a:rPr lang="en-US" sz="2000" dirty="0" smtClean="0">
                <a:latin typeface="Cambria" pitchFamily="18" charset="0"/>
              </a:rPr>
              <a:t>QTP has its own set of pre-defined function libraries that contain all the operations associated with different objects. QTP also provides an </a:t>
            </a:r>
            <a:r>
              <a:rPr lang="en-US" sz="2000" dirty="0" smtClean="0">
                <a:latin typeface="Cambria" pitchFamily="18" charset="0"/>
              </a:rPr>
              <a:t>intelli</a:t>
            </a:r>
            <a:r>
              <a:rPr lang="en-US" sz="2000" dirty="0" smtClean="0">
                <a:latin typeface="Cambria" pitchFamily="18" charset="0"/>
              </a:rPr>
              <a:t>-sense </a:t>
            </a:r>
            <a:r>
              <a:rPr lang="en-US" sz="2000" dirty="0" smtClean="0">
                <a:latin typeface="Cambria" pitchFamily="18" charset="0"/>
              </a:rPr>
              <a:t>option  where when you write an object in your code, QTP will automatically show all the functions and properties associated with that object.</a:t>
            </a:r>
          </a:p>
        </p:txBody>
      </p:sp>
      <p:grpSp>
        <p:nvGrpSpPr>
          <p:cNvPr id="19" name="Group 18"/>
          <p:cNvGrpSpPr/>
          <p:nvPr/>
        </p:nvGrpSpPr>
        <p:grpSpPr>
          <a:xfrm>
            <a:off x="722014" y="2852936"/>
            <a:ext cx="7522394" cy="2736304"/>
            <a:chOff x="722014" y="2852936"/>
            <a:chExt cx="7522394" cy="2736304"/>
          </a:xfrm>
        </p:grpSpPr>
        <p:pic>
          <p:nvPicPr>
            <p:cNvPr id="2050" name="Picture 2"/>
            <p:cNvPicPr>
              <a:picLocks noChangeAspect="1" noChangeArrowheads="1"/>
            </p:cNvPicPr>
            <p:nvPr/>
          </p:nvPicPr>
          <p:blipFill>
            <a:blip r:embed="rId2" cstate="print"/>
            <a:srcRect/>
            <a:stretch>
              <a:fillRect/>
            </a:stretch>
          </p:blipFill>
          <p:spPr bwMode="auto">
            <a:xfrm>
              <a:off x="722014" y="2852936"/>
              <a:ext cx="7522394" cy="2736304"/>
            </a:xfrm>
            <a:prstGeom prst="rect">
              <a:avLst/>
            </a:prstGeom>
            <a:noFill/>
            <a:ln w="9525">
              <a:noFill/>
              <a:miter lim="800000"/>
              <a:headEnd/>
              <a:tailEnd/>
            </a:ln>
          </p:spPr>
        </p:pic>
        <p:sp>
          <p:nvSpPr>
            <p:cNvPr id="6" name="TextBox 5"/>
            <p:cNvSpPr txBox="1"/>
            <p:nvPr/>
          </p:nvSpPr>
          <p:spPr>
            <a:xfrm>
              <a:off x="1043608" y="4509120"/>
              <a:ext cx="3744416" cy="584775"/>
            </a:xfrm>
            <a:prstGeom prst="rect">
              <a:avLst/>
            </a:prstGeom>
            <a:noFill/>
          </p:spPr>
          <p:txBody>
            <a:bodyPr wrap="square" rtlCol="0">
              <a:spAutoFit/>
            </a:bodyPr>
            <a:lstStyle/>
            <a:p>
              <a:r>
                <a:rPr lang="en-US" sz="1600" b="1" dirty="0" smtClean="0">
                  <a:solidFill>
                    <a:srgbClr val="C00000"/>
                  </a:solidFill>
                  <a:latin typeface="Cambria" pitchFamily="18" charset="0"/>
                </a:rPr>
                <a:t>QTP shows the functions associated with ‘</a:t>
              </a:r>
              <a:r>
                <a:rPr lang="en-US" sz="1600" b="1" dirty="0" smtClean="0">
                  <a:solidFill>
                    <a:srgbClr val="C00000"/>
                  </a:solidFill>
                  <a:latin typeface="Cambria" pitchFamily="18" charset="0"/>
                </a:rPr>
                <a:t>WebEdit</a:t>
              </a:r>
              <a:r>
                <a:rPr lang="en-US" sz="1600" b="1" dirty="0" smtClean="0">
                  <a:solidFill>
                    <a:srgbClr val="C00000"/>
                  </a:solidFill>
                  <a:latin typeface="Cambria" pitchFamily="18" charset="0"/>
                </a:rPr>
                <a:t>’ object.</a:t>
              </a:r>
              <a:endParaRPr lang="en-IN" sz="1600" b="1" dirty="0">
                <a:solidFill>
                  <a:srgbClr val="C00000"/>
                </a:solidFill>
                <a:latin typeface="Cambria" pitchFamily="18" charset="0"/>
              </a:endParaRPr>
            </a:p>
          </p:txBody>
        </p:sp>
        <p:cxnSp>
          <p:nvCxnSpPr>
            <p:cNvPr id="8" name="Straight Arrow Connector 7"/>
            <p:cNvCxnSpPr/>
            <p:nvPr/>
          </p:nvCxnSpPr>
          <p:spPr>
            <a:xfrm flipV="1">
              <a:off x="4499992" y="4365104"/>
              <a:ext cx="720080" cy="144016"/>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15" name="Straight Arrow Connector 14"/>
            <p:cNvCxnSpPr/>
            <p:nvPr/>
          </p:nvCxnSpPr>
          <p:spPr>
            <a:xfrm flipH="1" flipV="1">
              <a:off x="3995936" y="3140968"/>
              <a:ext cx="504056" cy="1368152"/>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gr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67544" y="116633"/>
            <a:ext cx="8208912" cy="3108543"/>
          </a:xfrm>
          <a:prstGeom prst="rect">
            <a:avLst/>
          </a:prstGeom>
          <a:noFill/>
        </p:spPr>
        <p:txBody>
          <a:bodyPr wrap="square" rtlCol="0">
            <a:spAutoFit/>
          </a:bodyPr>
          <a:lstStyle/>
          <a:p>
            <a:pPr algn="just"/>
            <a:r>
              <a:rPr lang="en-US" sz="2800" dirty="0" smtClean="0">
                <a:latin typeface="Cambria" pitchFamily="18" charset="0"/>
              </a:rPr>
              <a:t>Performing Data Handling Operations</a:t>
            </a:r>
          </a:p>
          <a:p>
            <a:pPr algn="just"/>
            <a:endParaRPr lang="en-US" sz="2800" dirty="0" smtClean="0">
              <a:latin typeface="Cambria" pitchFamily="18" charset="0"/>
            </a:endParaRPr>
          </a:p>
          <a:p>
            <a:pPr algn="just"/>
            <a:r>
              <a:rPr lang="en-US" sz="2000" dirty="0" smtClean="0">
                <a:latin typeface="Cambria" pitchFamily="18" charset="0"/>
              </a:rPr>
              <a:t>QTP has its own inbuilt mechanism called </a:t>
            </a:r>
            <a:r>
              <a:rPr lang="en-US" sz="2000" b="1" dirty="0" smtClean="0">
                <a:latin typeface="Cambria" pitchFamily="18" charset="0"/>
              </a:rPr>
              <a:t>Data Table</a:t>
            </a:r>
            <a:r>
              <a:rPr lang="en-US" sz="2000" dirty="0" smtClean="0">
                <a:latin typeface="Cambria" pitchFamily="18" charset="0"/>
              </a:rPr>
              <a:t> where you can save the test data and later use it in the test scripts. QTP provides its own set of functions using which you can retrieve data from the Data Table. </a:t>
            </a:r>
          </a:p>
          <a:p>
            <a:pPr algn="just"/>
            <a:endParaRPr lang="en-US" sz="2000" dirty="0" smtClean="0">
              <a:latin typeface="Cambria" pitchFamily="18" charset="0"/>
            </a:endParaRPr>
          </a:p>
          <a:p>
            <a:pPr algn="just"/>
            <a:r>
              <a:rPr lang="en-US" sz="2000" dirty="0" smtClean="0">
                <a:latin typeface="Cambria" pitchFamily="18" charset="0"/>
              </a:rPr>
              <a:t>Even if your data is stored in some external files such as Excel sheets or XML files, QTP provides you with many methods using which you can fetch data from these external sources.</a:t>
            </a:r>
          </a:p>
        </p:txBody>
      </p:sp>
      <p:grpSp>
        <p:nvGrpSpPr>
          <p:cNvPr id="7" name="Group 6"/>
          <p:cNvGrpSpPr/>
          <p:nvPr/>
        </p:nvGrpSpPr>
        <p:grpSpPr>
          <a:xfrm>
            <a:off x="2051720" y="3501008"/>
            <a:ext cx="5040560" cy="2828057"/>
            <a:chOff x="2051720" y="3501008"/>
            <a:chExt cx="5040560" cy="2828057"/>
          </a:xfrm>
        </p:grpSpPr>
        <p:pic>
          <p:nvPicPr>
            <p:cNvPr id="3074" name="Picture 2"/>
            <p:cNvPicPr>
              <a:picLocks noChangeAspect="1" noChangeArrowheads="1"/>
            </p:cNvPicPr>
            <p:nvPr/>
          </p:nvPicPr>
          <p:blipFill>
            <a:blip r:embed="rId2" cstate="print"/>
            <a:srcRect/>
            <a:stretch>
              <a:fillRect/>
            </a:stretch>
          </p:blipFill>
          <p:spPr bwMode="auto">
            <a:xfrm>
              <a:off x="2051720" y="3501008"/>
              <a:ext cx="5040560" cy="2448272"/>
            </a:xfrm>
            <a:prstGeom prst="rect">
              <a:avLst/>
            </a:prstGeom>
            <a:noFill/>
            <a:ln w="9525">
              <a:noFill/>
              <a:miter lim="800000"/>
              <a:headEnd/>
              <a:tailEnd/>
            </a:ln>
          </p:spPr>
        </p:pic>
        <p:sp>
          <p:nvSpPr>
            <p:cNvPr id="6" name="TextBox 5"/>
            <p:cNvSpPr txBox="1"/>
            <p:nvPr/>
          </p:nvSpPr>
          <p:spPr>
            <a:xfrm>
              <a:off x="3851920" y="6021288"/>
              <a:ext cx="2088232" cy="307777"/>
            </a:xfrm>
            <a:prstGeom prst="rect">
              <a:avLst/>
            </a:prstGeom>
            <a:noFill/>
          </p:spPr>
          <p:txBody>
            <a:bodyPr wrap="square" rtlCol="0">
              <a:spAutoFit/>
            </a:bodyPr>
            <a:lstStyle/>
            <a:p>
              <a:r>
                <a:rPr lang="en-US" sz="1400" dirty="0" smtClean="0">
                  <a:solidFill>
                    <a:srgbClr val="C00000"/>
                  </a:solidFill>
                  <a:latin typeface="Cambria" pitchFamily="18" charset="0"/>
                </a:rPr>
                <a:t>Data Table in QTP</a:t>
              </a:r>
              <a:endParaRPr lang="en-IN" sz="1400" dirty="0">
                <a:solidFill>
                  <a:srgbClr val="C00000"/>
                </a:solidFill>
                <a:latin typeface="Cambria" pitchFamily="18" charset="0"/>
              </a:endParaRPr>
            </a:p>
          </p:txBody>
        </p:sp>
      </p:gr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67544" y="116633"/>
            <a:ext cx="8208912" cy="4955203"/>
          </a:xfrm>
          <a:prstGeom prst="rect">
            <a:avLst/>
          </a:prstGeom>
          <a:noFill/>
        </p:spPr>
        <p:txBody>
          <a:bodyPr wrap="square" rtlCol="0">
            <a:spAutoFit/>
          </a:bodyPr>
          <a:lstStyle/>
          <a:p>
            <a:pPr algn="just"/>
            <a:r>
              <a:rPr lang="en-US" sz="2800" dirty="0" smtClean="0">
                <a:latin typeface="Cambria" pitchFamily="18" charset="0"/>
              </a:rPr>
              <a:t>Storing Reusable and Non-Reusable Code</a:t>
            </a:r>
          </a:p>
          <a:p>
            <a:pPr algn="just"/>
            <a:endParaRPr lang="en-US" sz="2800" dirty="0" smtClean="0">
              <a:latin typeface="Cambria" pitchFamily="18" charset="0"/>
            </a:endParaRPr>
          </a:p>
          <a:p>
            <a:pPr algn="just"/>
            <a:r>
              <a:rPr lang="en-US" sz="2000" dirty="0" smtClean="0">
                <a:latin typeface="Cambria" pitchFamily="18" charset="0"/>
              </a:rPr>
              <a:t>QTP also provides many methods which you can use to store your reusable and non-reusable code. These mechanisms are – </a:t>
            </a:r>
          </a:p>
          <a:p>
            <a:pPr algn="just"/>
            <a:endParaRPr lang="en-US" sz="2000" dirty="0" smtClean="0">
              <a:latin typeface="Cambria" pitchFamily="18" charset="0"/>
            </a:endParaRPr>
          </a:p>
          <a:p>
            <a:pPr algn="just">
              <a:buFont typeface="Wingdings" pitchFamily="2" charset="2"/>
              <a:buChar char="ü"/>
            </a:pPr>
            <a:r>
              <a:rPr lang="en-US" sz="2000" dirty="0" smtClean="0">
                <a:latin typeface="Cambria" pitchFamily="18" charset="0"/>
              </a:rPr>
              <a:t> </a:t>
            </a:r>
            <a:r>
              <a:rPr lang="en-US" sz="2000" b="1" dirty="0" smtClean="0">
                <a:latin typeface="Cambria" pitchFamily="18" charset="0"/>
              </a:rPr>
              <a:t>Actions: </a:t>
            </a:r>
            <a:r>
              <a:rPr lang="en-US" sz="2000" dirty="0" smtClean="0">
                <a:latin typeface="Cambria" pitchFamily="18" charset="0"/>
              </a:rPr>
              <a:t>Actions are one of the most common ways in which you can save code in QTP.  You can save both reusable and non-reusable code in Actions.</a:t>
            </a:r>
          </a:p>
          <a:p>
            <a:pPr algn="just">
              <a:buFont typeface="Wingdings" pitchFamily="2" charset="2"/>
              <a:buChar char="ü"/>
            </a:pPr>
            <a:endParaRPr lang="en-US" sz="2000" b="1" dirty="0" smtClean="0">
              <a:latin typeface="Cambria" pitchFamily="18" charset="0"/>
            </a:endParaRPr>
          </a:p>
          <a:p>
            <a:pPr algn="just">
              <a:buFont typeface="Wingdings" pitchFamily="2" charset="2"/>
              <a:buChar char="ü"/>
            </a:pPr>
            <a:r>
              <a:rPr lang="en-US" sz="2000" b="1" dirty="0" smtClean="0">
                <a:latin typeface="Cambria" pitchFamily="18" charset="0"/>
              </a:rPr>
              <a:t> Function Libraries: </a:t>
            </a:r>
            <a:r>
              <a:rPr lang="en-US" sz="2000" dirty="0" smtClean="0">
                <a:latin typeface="Cambria" pitchFamily="18" charset="0"/>
              </a:rPr>
              <a:t>Function Library is another very popular method that you would use in almost all your QTP projects. Function Library is primarily used to store reusable code.</a:t>
            </a:r>
          </a:p>
          <a:p>
            <a:pPr algn="just">
              <a:buFont typeface="Wingdings" pitchFamily="2" charset="2"/>
              <a:buChar char="ü"/>
            </a:pPr>
            <a:endParaRPr lang="en-US" sz="2000" b="1" dirty="0" smtClean="0">
              <a:latin typeface="Cambria" pitchFamily="18" charset="0"/>
            </a:endParaRPr>
          </a:p>
          <a:p>
            <a:pPr algn="just">
              <a:buFont typeface="Wingdings" pitchFamily="2" charset="2"/>
              <a:buChar char="ü"/>
            </a:pPr>
            <a:r>
              <a:rPr lang="en-US" sz="2000" b="1" dirty="0" smtClean="0">
                <a:latin typeface="Cambria" pitchFamily="18" charset="0"/>
              </a:rPr>
              <a:t> Business/Scripted Components: </a:t>
            </a:r>
            <a:r>
              <a:rPr lang="en-US" sz="2000" dirty="0" smtClean="0">
                <a:latin typeface="Cambria" pitchFamily="18" charset="0"/>
              </a:rPr>
              <a:t>Though used less frequently, this is one more place where you can store your code.</a:t>
            </a:r>
            <a:endParaRPr lang="en-US" sz="2000" b="1" dirty="0" smtClean="0">
              <a:latin typeface="Cambria"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67544" y="116633"/>
            <a:ext cx="8208912" cy="5878532"/>
          </a:xfrm>
          <a:prstGeom prst="rect">
            <a:avLst/>
          </a:prstGeom>
          <a:noFill/>
        </p:spPr>
        <p:txBody>
          <a:bodyPr wrap="square" rtlCol="0">
            <a:spAutoFit/>
          </a:bodyPr>
          <a:lstStyle/>
          <a:p>
            <a:pPr algn="just"/>
            <a:r>
              <a:rPr lang="en-US" sz="2800" dirty="0" smtClean="0">
                <a:latin typeface="Cambria" pitchFamily="18" charset="0"/>
              </a:rPr>
              <a:t>Summary</a:t>
            </a:r>
          </a:p>
          <a:p>
            <a:pPr algn="just"/>
            <a:endParaRPr lang="en-US" sz="2800" dirty="0" smtClean="0">
              <a:latin typeface="Cambria" pitchFamily="18" charset="0"/>
            </a:endParaRPr>
          </a:p>
          <a:p>
            <a:pPr algn="just">
              <a:buFont typeface="Wingdings" pitchFamily="2" charset="2"/>
              <a:buChar char="ü"/>
            </a:pPr>
            <a:r>
              <a:rPr lang="en-US" sz="2000" dirty="0" smtClean="0">
                <a:latin typeface="Cambria" pitchFamily="18" charset="0"/>
              </a:rPr>
              <a:t> You read about the common tasks that you need to do in order to write test scripts. These tasks are – </a:t>
            </a:r>
          </a:p>
          <a:p>
            <a:pPr algn="just">
              <a:buFont typeface="Wingdings" pitchFamily="2" charset="2"/>
              <a:buChar char="ü"/>
            </a:pPr>
            <a:endParaRPr lang="en-US" sz="2000" dirty="0" smtClean="0">
              <a:latin typeface="Cambria" pitchFamily="18" charset="0"/>
            </a:endParaRPr>
          </a:p>
          <a:p>
            <a:pPr lvl="1" algn="just">
              <a:buFont typeface="Wingdings" pitchFamily="2" charset="2"/>
              <a:buChar char="§"/>
            </a:pPr>
            <a:r>
              <a:rPr lang="en-US" sz="2000" dirty="0" smtClean="0">
                <a:latin typeface="Cambria" pitchFamily="18" charset="0"/>
              </a:rPr>
              <a:t> Identifying and Storing Objects.</a:t>
            </a:r>
          </a:p>
          <a:p>
            <a:pPr lvl="1" algn="just">
              <a:buFont typeface="Wingdings" pitchFamily="2" charset="2"/>
              <a:buChar char="§"/>
            </a:pPr>
            <a:r>
              <a:rPr lang="en-US" sz="2000" dirty="0" smtClean="0">
                <a:latin typeface="Cambria" pitchFamily="18" charset="0"/>
              </a:rPr>
              <a:t> Performing Operations on the Objects.</a:t>
            </a:r>
          </a:p>
          <a:p>
            <a:pPr lvl="1" algn="just">
              <a:buFont typeface="Wingdings" pitchFamily="2" charset="2"/>
              <a:buChar char="§"/>
            </a:pPr>
            <a:r>
              <a:rPr lang="en-US" sz="2000" dirty="0" smtClean="0">
                <a:latin typeface="Cambria" pitchFamily="18" charset="0"/>
              </a:rPr>
              <a:t> Handing Test Data in the Scripts.</a:t>
            </a:r>
          </a:p>
          <a:p>
            <a:pPr lvl="1" algn="just">
              <a:buFont typeface="Wingdings" pitchFamily="2" charset="2"/>
              <a:buChar char="§"/>
            </a:pPr>
            <a:r>
              <a:rPr lang="en-US" sz="2000" dirty="0" smtClean="0">
                <a:latin typeface="Cambria" pitchFamily="18" charset="0"/>
              </a:rPr>
              <a:t> Combining all operations to form Reusable &amp; Non-Reusable Actions.</a:t>
            </a:r>
          </a:p>
          <a:p>
            <a:pPr lvl="1" algn="just">
              <a:buFont typeface="Wingdings" pitchFamily="2" charset="2"/>
              <a:buChar char="§"/>
            </a:pPr>
            <a:endParaRPr lang="en-US" sz="2000" dirty="0" smtClean="0">
              <a:latin typeface="Cambria" pitchFamily="18" charset="0"/>
            </a:endParaRPr>
          </a:p>
          <a:p>
            <a:pPr lvl="1" algn="just">
              <a:buFont typeface="Wingdings" pitchFamily="2" charset="2"/>
              <a:buChar char="§"/>
            </a:pPr>
            <a:endParaRPr lang="en-US" sz="2000" dirty="0" smtClean="0">
              <a:latin typeface="Cambria" pitchFamily="18" charset="0"/>
            </a:endParaRPr>
          </a:p>
          <a:p>
            <a:pPr algn="just">
              <a:buFont typeface="Wingdings" pitchFamily="2" charset="2"/>
              <a:buChar char="ü"/>
            </a:pPr>
            <a:r>
              <a:rPr lang="en-US" sz="2000" dirty="0" smtClean="0">
                <a:latin typeface="Cambria" pitchFamily="18" charset="0"/>
              </a:rPr>
              <a:t> You also read how QTP can help you create test </a:t>
            </a:r>
            <a:r>
              <a:rPr lang="en-US" sz="2000" dirty="0" smtClean="0">
                <a:latin typeface="Cambria" pitchFamily="18" charset="0"/>
              </a:rPr>
              <a:t>scripts </a:t>
            </a:r>
            <a:r>
              <a:rPr lang="en-US" sz="2000" dirty="0" smtClean="0">
                <a:latin typeface="Cambria" pitchFamily="18" charset="0"/>
              </a:rPr>
              <a:t>using its various features like – </a:t>
            </a:r>
          </a:p>
          <a:p>
            <a:pPr algn="just">
              <a:buFont typeface="Wingdings" pitchFamily="2" charset="2"/>
              <a:buChar char="ü"/>
            </a:pPr>
            <a:endParaRPr lang="en-US" sz="2000" dirty="0" smtClean="0">
              <a:latin typeface="Cambria" pitchFamily="18" charset="0"/>
            </a:endParaRPr>
          </a:p>
          <a:p>
            <a:pPr lvl="1" algn="just">
              <a:buFont typeface="Wingdings" pitchFamily="2" charset="2"/>
              <a:buChar char="§"/>
            </a:pPr>
            <a:r>
              <a:rPr lang="en-US" sz="2000" dirty="0" smtClean="0">
                <a:latin typeface="Cambria" pitchFamily="18" charset="0"/>
              </a:rPr>
              <a:t> Object Spy and Object Repository.</a:t>
            </a:r>
          </a:p>
          <a:p>
            <a:pPr lvl="1" algn="just">
              <a:buFont typeface="Wingdings" pitchFamily="2" charset="2"/>
              <a:buChar char="§"/>
            </a:pPr>
            <a:r>
              <a:rPr lang="en-US" sz="2000" dirty="0" smtClean="0">
                <a:latin typeface="Cambria" pitchFamily="18" charset="0"/>
              </a:rPr>
              <a:t> Inbuilt Function Libraries.</a:t>
            </a:r>
          </a:p>
          <a:p>
            <a:pPr lvl="1" algn="just">
              <a:buFont typeface="Wingdings" pitchFamily="2" charset="2"/>
              <a:buChar char="§"/>
            </a:pPr>
            <a:r>
              <a:rPr lang="en-US" sz="2000" dirty="0" smtClean="0">
                <a:latin typeface="Cambria" pitchFamily="18" charset="0"/>
              </a:rPr>
              <a:t> Data Tables and related methods</a:t>
            </a:r>
          </a:p>
          <a:p>
            <a:pPr lvl="1" algn="just">
              <a:buFont typeface="Wingdings" pitchFamily="2" charset="2"/>
              <a:buChar char="§"/>
            </a:pPr>
            <a:r>
              <a:rPr lang="en-US" sz="2000" dirty="0" smtClean="0">
                <a:latin typeface="Cambria" pitchFamily="18" charset="0"/>
              </a:rPr>
              <a:t> Actions, Function Libraries and Scripted/Business Components.</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latin typeface="Cambria" pitchFamily="18" charset="0"/>
              </a:rPr>
              <a:t>THANK YOU</a:t>
            </a:r>
            <a:endParaRPr lang="en-IN" sz="4000" b="1" dirty="0">
              <a:latin typeface="Cambria" pitchFamily="18" charset="0"/>
            </a:endParaRPr>
          </a:p>
        </p:txBody>
      </p:sp>
      <p:sp>
        <p:nvSpPr>
          <p:cNvPr id="4" name="TextBox 3"/>
          <p:cNvSpPr txBox="1"/>
          <p:nvPr/>
        </p:nvSpPr>
        <p:spPr>
          <a:xfrm>
            <a:off x="755576" y="2060848"/>
            <a:ext cx="6912768" cy="1015663"/>
          </a:xfrm>
          <a:prstGeom prst="rect">
            <a:avLst/>
          </a:prstGeom>
          <a:noFill/>
        </p:spPr>
        <p:txBody>
          <a:bodyPr wrap="square" rtlCol="0">
            <a:spAutoFit/>
          </a:bodyPr>
          <a:lstStyle/>
          <a:p>
            <a:pPr algn="just"/>
            <a:r>
              <a:rPr lang="en-US" sz="2000" dirty="0" smtClean="0">
                <a:latin typeface="Cambria" pitchFamily="18" charset="0"/>
              </a:rPr>
              <a:t>We are always eager to know what you think about our content. For feedback, suggestions or any queries, please email us at </a:t>
            </a:r>
            <a:r>
              <a:rPr lang="en-US" sz="2000" dirty="0" smtClean="0">
                <a:latin typeface="Cambria" pitchFamily="18" charset="0"/>
                <a:hlinkClick r:id="rId2"/>
              </a:rPr>
              <a:t>anish@automationrepository.com</a:t>
            </a:r>
            <a:r>
              <a:rPr lang="en-US" sz="2000" dirty="0" smtClean="0">
                <a:latin typeface="Cambria" pitchFamily="18" charset="0"/>
              </a:rPr>
              <a:t> </a:t>
            </a:r>
          </a:p>
        </p:txBody>
      </p:sp>
      <p:sp>
        <p:nvSpPr>
          <p:cNvPr id="5" name="TextBox 4"/>
          <p:cNvSpPr txBox="1"/>
          <p:nvPr/>
        </p:nvSpPr>
        <p:spPr>
          <a:xfrm>
            <a:off x="755576" y="3861048"/>
            <a:ext cx="7344816" cy="1631216"/>
          </a:xfrm>
          <a:prstGeom prst="rect">
            <a:avLst/>
          </a:prstGeom>
          <a:noFill/>
        </p:spPr>
        <p:txBody>
          <a:bodyPr wrap="square" rtlCol="0">
            <a:spAutoFit/>
          </a:bodyPr>
          <a:lstStyle/>
          <a:p>
            <a:pPr algn="just"/>
            <a:r>
              <a:rPr lang="en-US" sz="2000" dirty="0" smtClean="0">
                <a:latin typeface="Cambria" pitchFamily="18" charset="0"/>
              </a:rPr>
              <a:t>For more QTP Tutorials, visit – </a:t>
            </a:r>
          </a:p>
          <a:p>
            <a:pPr algn="just"/>
            <a:endParaRPr lang="en-US" sz="2000" dirty="0" smtClean="0">
              <a:latin typeface="Cambria" pitchFamily="18" charset="0"/>
            </a:endParaRPr>
          </a:p>
          <a:p>
            <a:pPr algn="just">
              <a:buFont typeface="Wingdings" pitchFamily="2" charset="2"/>
              <a:buChar char="ü"/>
            </a:pPr>
            <a:r>
              <a:rPr lang="en-US" sz="2000" dirty="0" smtClean="0">
                <a:latin typeface="Cambria" pitchFamily="18" charset="0"/>
              </a:rPr>
              <a:t> </a:t>
            </a:r>
            <a:r>
              <a:rPr lang="en-US" sz="2000" dirty="0" smtClean="0">
                <a:latin typeface="Cambria" pitchFamily="18" charset="0"/>
                <a:hlinkClick r:id="rId3"/>
              </a:rPr>
              <a:t>www.automationrepository.com</a:t>
            </a:r>
            <a:endParaRPr lang="en-US" sz="2000" dirty="0" smtClean="0">
              <a:latin typeface="Cambria" pitchFamily="18" charset="0"/>
            </a:endParaRPr>
          </a:p>
          <a:p>
            <a:pPr algn="just">
              <a:buFont typeface="Wingdings" pitchFamily="2" charset="2"/>
              <a:buChar char="ü"/>
            </a:pPr>
            <a:r>
              <a:rPr lang="en-US" sz="2000" dirty="0" smtClean="0">
                <a:latin typeface="Cambria" pitchFamily="18" charset="0"/>
                <a:hlinkClick r:id="rId4"/>
              </a:rPr>
              <a:t>www.automationrepository.com/tutorials-for-qtp-beginners/</a:t>
            </a:r>
            <a:endParaRPr lang="en-US" sz="2000" dirty="0" smtClean="0">
              <a:latin typeface="Cambria" pitchFamily="18" charset="0"/>
            </a:endParaRPr>
          </a:p>
          <a:p>
            <a:pPr algn="just">
              <a:buFont typeface="Wingdings" pitchFamily="2" charset="2"/>
              <a:buChar char="ü"/>
            </a:pPr>
            <a:endParaRPr lang="en-US" sz="2000" dirty="0" smtClean="0">
              <a:latin typeface="Cambria" pitchFamily="18" charset="0"/>
            </a:endParaRPr>
          </a:p>
        </p:txBody>
      </p:sp>
      <p:pic>
        <p:nvPicPr>
          <p:cNvPr id="5122" name="Picture 2" descr="http://www.automationrepository.com/wordpress/wp-content/uploads/2011/09/BlogHeader.png"/>
          <p:cNvPicPr>
            <a:picLocks noChangeAspect="1" noChangeArrowheads="1"/>
          </p:cNvPicPr>
          <p:nvPr/>
        </p:nvPicPr>
        <p:blipFill>
          <a:blip r:embed="rId5" cstate="print"/>
          <a:srcRect/>
          <a:stretch>
            <a:fillRect/>
          </a:stretch>
        </p:blipFill>
        <p:spPr bwMode="auto">
          <a:xfrm>
            <a:off x="3563888" y="5661248"/>
            <a:ext cx="2279746" cy="493019"/>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820069"/>
            <a:ext cx="8229600" cy="1143000"/>
          </a:xfrm>
        </p:spPr>
        <p:txBody>
          <a:bodyPr>
            <a:normAutofit/>
          </a:bodyPr>
          <a:lstStyle/>
          <a:p>
            <a:pPr algn="l"/>
            <a:r>
              <a:rPr lang="en-US" sz="2800" dirty="0" smtClean="0">
                <a:latin typeface="Cambria" pitchFamily="18" charset="0"/>
              </a:rPr>
              <a:t>What you would read in this PPT:</a:t>
            </a:r>
            <a:endParaRPr lang="en-IN" sz="2800" dirty="0">
              <a:latin typeface="Cambria" pitchFamily="18" charset="0"/>
            </a:endParaRPr>
          </a:p>
        </p:txBody>
      </p:sp>
      <p:sp>
        <p:nvSpPr>
          <p:cNvPr id="3" name="Content Placeholder 2"/>
          <p:cNvSpPr>
            <a:spLocks noGrp="1"/>
          </p:cNvSpPr>
          <p:nvPr>
            <p:ph idx="1"/>
          </p:nvPr>
        </p:nvSpPr>
        <p:spPr>
          <a:xfrm>
            <a:off x="457200" y="3900189"/>
            <a:ext cx="8229600" cy="1473027"/>
          </a:xfrm>
        </p:spPr>
        <p:txBody>
          <a:bodyPr>
            <a:normAutofit/>
          </a:bodyPr>
          <a:lstStyle/>
          <a:p>
            <a:pPr algn="just">
              <a:buFont typeface="Wingdings" pitchFamily="2" charset="2"/>
              <a:buChar char="ü"/>
            </a:pPr>
            <a:r>
              <a:rPr lang="en-US" sz="2000" dirty="0" smtClean="0">
                <a:latin typeface="Cambria" pitchFamily="18" charset="0"/>
              </a:rPr>
              <a:t>What all basic things you do as part of automating test cases.</a:t>
            </a:r>
          </a:p>
          <a:p>
            <a:pPr algn="just">
              <a:buFont typeface="Wingdings" pitchFamily="2" charset="2"/>
              <a:buChar char="ü"/>
            </a:pPr>
            <a:r>
              <a:rPr lang="en-US" sz="2000" dirty="0" smtClean="0">
                <a:latin typeface="Cambria" pitchFamily="18" charset="0"/>
              </a:rPr>
              <a:t>How would QTP help you in this test script creation process.</a:t>
            </a:r>
            <a:endParaRPr lang="en-IN" sz="2000" dirty="0">
              <a:latin typeface="Cambria" pitchFamily="18" charset="0"/>
            </a:endParaRPr>
          </a:p>
        </p:txBody>
      </p:sp>
      <p:sp>
        <p:nvSpPr>
          <p:cNvPr id="4" name="TextBox 3"/>
          <p:cNvSpPr txBox="1"/>
          <p:nvPr/>
        </p:nvSpPr>
        <p:spPr>
          <a:xfrm>
            <a:off x="395536" y="476672"/>
            <a:ext cx="8352928" cy="1015663"/>
          </a:xfrm>
          <a:prstGeom prst="rect">
            <a:avLst/>
          </a:prstGeom>
          <a:noFill/>
        </p:spPr>
        <p:txBody>
          <a:bodyPr wrap="square" rtlCol="0">
            <a:spAutoFit/>
          </a:bodyPr>
          <a:lstStyle/>
          <a:p>
            <a:pPr algn="just"/>
            <a:r>
              <a:rPr lang="en-US" sz="2000" i="1" dirty="0" smtClean="0">
                <a:solidFill>
                  <a:srgbClr val="C00000"/>
                </a:solidFill>
                <a:latin typeface="Cambria" pitchFamily="18" charset="0"/>
              </a:rPr>
              <a:t>“Before you begin learning QTP, you should have a basic idea about what you would be doing as part of test automation and how QTP will assist you to do that work.”</a:t>
            </a:r>
            <a:endParaRPr lang="en-IN" sz="2000" i="1" dirty="0">
              <a:solidFill>
                <a:srgbClr val="C00000"/>
              </a:solidFill>
              <a:latin typeface="Cambria"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339752" y="2617748"/>
            <a:ext cx="4608512" cy="584775"/>
          </a:xfrm>
          <a:prstGeom prst="rect">
            <a:avLst/>
          </a:prstGeom>
          <a:noFill/>
        </p:spPr>
        <p:txBody>
          <a:bodyPr wrap="square" rtlCol="0">
            <a:spAutoFit/>
          </a:bodyPr>
          <a:lstStyle/>
          <a:p>
            <a:r>
              <a:rPr lang="en-US" sz="3200" b="1" dirty="0" smtClean="0">
                <a:solidFill>
                  <a:schemeClr val="tx2"/>
                </a:solidFill>
                <a:latin typeface="Cambria" pitchFamily="18" charset="0"/>
              </a:rPr>
              <a:t>Automating a Test Case</a:t>
            </a:r>
            <a:endParaRPr lang="en-IN" sz="3200" b="1" dirty="0">
              <a:solidFill>
                <a:schemeClr val="tx2"/>
              </a:solidFill>
              <a:latin typeface="Cambria" pitchFamily="18" charset="0"/>
            </a:endParaRPr>
          </a:p>
        </p:txBody>
      </p:sp>
      <p:sp>
        <p:nvSpPr>
          <p:cNvPr id="6" name="TextBox 5"/>
          <p:cNvSpPr txBox="1"/>
          <p:nvPr/>
        </p:nvSpPr>
        <p:spPr>
          <a:xfrm>
            <a:off x="2051720" y="3284984"/>
            <a:ext cx="5184576" cy="523220"/>
          </a:xfrm>
          <a:prstGeom prst="rect">
            <a:avLst/>
          </a:prstGeom>
          <a:noFill/>
        </p:spPr>
        <p:txBody>
          <a:bodyPr wrap="square" rtlCol="0">
            <a:spAutoFit/>
          </a:bodyPr>
          <a:lstStyle/>
          <a:p>
            <a:r>
              <a:rPr lang="en-US" sz="2800" b="1" dirty="0" smtClean="0">
                <a:solidFill>
                  <a:schemeClr val="tx2"/>
                </a:solidFill>
                <a:latin typeface="Cambria" pitchFamily="18" charset="0"/>
              </a:rPr>
              <a:t>(Decoding the Steps Involved)</a:t>
            </a:r>
            <a:endParaRPr lang="en-IN" sz="2800" b="1" dirty="0">
              <a:solidFill>
                <a:schemeClr val="tx2"/>
              </a:solidFill>
              <a:latin typeface="Cambria" pitchFamily="18" charset="0"/>
            </a:endParaRPr>
          </a:p>
        </p:txBody>
      </p:sp>
      <p:sp>
        <p:nvSpPr>
          <p:cNvPr id="7" name="TextBox 6"/>
          <p:cNvSpPr txBox="1"/>
          <p:nvPr/>
        </p:nvSpPr>
        <p:spPr>
          <a:xfrm>
            <a:off x="3851920" y="1412776"/>
            <a:ext cx="1368152" cy="584775"/>
          </a:xfrm>
          <a:prstGeom prst="rect">
            <a:avLst/>
          </a:prstGeom>
          <a:noFill/>
        </p:spPr>
        <p:txBody>
          <a:bodyPr wrap="square" rtlCol="0">
            <a:spAutoFit/>
          </a:bodyPr>
          <a:lstStyle/>
          <a:p>
            <a:r>
              <a:rPr lang="en-US" sz="3200" b="1" u="sng" dirty="0" smtClean="0">
                <a:solidFill>
                  <a:schemeClr val="tx2"/>
                </a:solidFill>
                <a:latin typeface="Cambria" pitchFamily="18" charset="0"/>
              </a:rPr>
              <a:t>Part 1</a:t>
            </a:r>
            <a:endParaRPr lang="en-IN" sz="3200" b="1" u="sng" dirty="0">
              <a:solidFill>
                <a:schemeClr val="tx2"/>
              </a:solidFill>
              <a:latin typeface="Cambria"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67544" y="188640"/>
            <a:ext cx="8352928" cy="3170099"/>
          </a:xfrm>
          <a:prstGeom prst="rect">
            <a:avLst/>
          </a:prstGeom>
          <a:noFill/>
        </p:spPr>
        <p:txBody>
          <a:bodyPr wrap="square" rtlCol="0">
            <a:spAutoFit/>
          </a:bodyPr>
          <a:lstStyle/>
          <a:p>
            <a:pPr algn="just"/>
            <a:r>
              <a:rPr lang="en-US" sz="2000" dirty="0" smtClean="0">
                <a:latin typeface="Cambria" pitchFamily="18" charset="0"/>
              </a:rPr>
              <a:t>When you start automating a test case, there would be certain things (tasks) that you have to do. Automation of your test script will complete only when you complete all these tasks.</a:t>
            </a:r>
          </a:p>
          <a:p>
            <a:pPr algn="just"/>
            <a:endParaRPr lang="en-US" sz="2000" dirty="0" smtClean="0">
              <a:latin typeface="Cambria" pitchFamily="18" charset="0"/>
            </a:endParaRPr>
          </a:p>
          <a:p>
            <a:pPr algn="just"/>
            <a:r>
              <a:rPr lang="en-US" sz="2000" dirty="0" smtClean="0">
                <a:latin typeface="Cambria" pitchFamily="18" charset="0"/>
              </a:rPr>
              <a:t>Here, we will first try to identify all the tasks that are common in most of the test cases you automate.</a:t>
            </a:r>
          </a:p>
          <a:p>
            <a:pPr algn="just"/>
            <a:endParaRPr lang="en-US" sz="2000" dirty="0" smtClean="0">
              <a:latin typeface="Cambria" pitchFamily="18" charset="0"/>
            </a:endParaRPr>
          </a:p>
          <a:p>
            <a:pPr algn="just"/>
            <a:endParaRPr lang="en-US" sz="2000" dirty="0" smtClean="0">
              <a:latin typeface="Cambria" pitchFamily="18" charset="0"/>
            </a:endParaRPr>
          </a:p>
          <a:p>
            <a:pPr algn="just"/>
            <a:r>
              <a:rPr lang="en-US" sz="2000" dirty="0" smtClean="0">
                <a:latin typeface="Cambria" pitchFamily="18" charset="0"/>
              </a:rPr>
              <a:t>Let us understand this with the help of an example – </a:t>
            </a:r>
            <a:r>
              <a:rPr lang="en-US" sz="2000" b="1" u="sng" dirty="0" smtClean="0">
                <a:latin typeface="Cambria" pitchFamily="18" charset="0"/>
              </a:rPr>
              <a:t>Gmail Login</a:t>
            </a:r>
            <a:r>
              <a:rPr lang="en-US" sz="2000" dirty="0" smtClean="0">
                <a:latin typeface="Cambria" pitchFamily="18" charset="0"/>
              </a:rPr>
              <a:t>.</a:t>
            </a:r>
          </a:p>
          <a:p>
            <a:pPr algn="just"/>
            <a:endParaRPr lang="en-IN" sz="2000" dirty="0">
              <a:latin typeface="Cambria" pitchFamily="18" charset="0"/>
            </a:endParaRPr>
          </a:p>
        </p:txBody>
      </p:sp>
      <p:pic>
        <p:nvPicPr>
          <p:cNvPr id="1027" name="Picture 3"/>
          <p:cNvPicPr>
            <a:picLocks noChangeAspect="1" noChangeArrowheads="1"/>
          </p:cNvPicPr>
          <p:nvPr/>
        </p:nvPicPr>
        <p:blipFill>
          <a:blip r:embed="rId2" cstate="print"/>
          <a:srcRect/>
          <a:stretch>
            <a:fillRect/>
          </a:stretch>
        </p:blipFill>
        <p:spPr bwMode="auto">
          <a:xfrm>
            <a:off x="2843808" y="3350096"/>
            <a:ext cx="3219450" cy="2743200"/>
          </a:xfrm>
          <a:prstGeom prst="rect">
            <a:avLst/>
          </a:prstGeom>
          <a:ln>
            <a:noFill/>
          </a:ln>
          <a:effectLst>
            <a:outerShdw blurRad="190500" algn="tl" rotWithShape="0">
              <a:srgbClr val="000000">
                <a:alpha val="70000"/>
              </a:srgbClr>
            </a:outerShdw>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5" name="Group 24"/>
          <p:cNvGrpSpPr/>
          <p:nvPr/>
        </p:nvGrpSpPr>
        <p:grpSpPr>
          <a:xfrm>
            <a:off x="251520" y="2924944"/>
            <a:ext cx="8640960" cy="3465095"/>
            <a:chOff x="251520" y="2924944"/>
            <a:chExt cx="8640960" cy="3465095"/>
          </a:xfrm>
        </p:grpSpPr>
        <p:pic>
          <p:nvPicPr>
            <p:cNvPr id="4" name="Picture 3"/>
            <p:cNvPicPr>
              <a:picLocks noChangeAspect="1" noChangeArrowheads="1"/>
            </p:cNvPicPr>
            <p:nvPr/>
          </p:nvPicPr>
          <p:blipFill>
            <a:blip r:embed="rId2" cstate="print"/>
            <a:srcRect/>
            <a:stretch>
              <a:fillRect/>
            </a:stretch>
          </p:blipFill>
          <p:spPr bwMode="auto">
            <a:xfrm>
              <a:off x="3131840" y="2924944"/>
              <a:ext cx="3219450" cy="2743200"/>
            </a:xfrm>
            <a:prstGeom prst="rect">
              <a:avLst/>
            </a:prstGeom>
            <a:ln>
              <a:noFill/>
            </a:ln>
            <a:effectLst>
              <a:outerShdw blurRad="190500" algn="tl" rotWithShape="0">
                <a:srgbClr val="000000">
                  <a:alpha val="70000"/>
                </a:srgbClr>
              </a:outerShdw>
            </a:effectLst>
          </p:spPr>
        </p:pic>
        <p:sp>
          <p:nvSpPr>
            <p:cNvPr id="5" name="Rectangle 4"/>
            <p:cNvSpPr/>
            <p:nvPr/>
          </p:nvSpPr>
          <p:spPr>
            <a:xfrm>
              <a:off x="3347864" y="3645024"/>
              <a:ext cx="2736304" cy="36004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6" name="Rectangle 5"/>
            <p:cNvSpPr/>
            <p:nvPr/>
          </p:nvSpPr>
          <p:spPr>
            <a:xfrm>
              <a:off x="3347864" y="4293096"/>
              <a:ext cx="2736304" cy="36004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7" name="Rectangle 6"/>
            <p:cNvSpPr/>
            <p:nvPr/>
          </p:nvSpPr>
          <p:spPr>
            <a:xfrm>
              <a:off x="3347864" y="4797152"/>
              <a:ext cx="720080" cy="36004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cxnSp>
          <p:nvCxnSpPr>
            <p:cNvPr id="9" name="Straight Arrow Connector 8"/>
            <p:cNvCxnSpPr/>
            <p:nvPr/>
          </p:nvCxnSpPr>
          <p:spPr>
            <a:xfrm flipV="1">
              <a:off x="2627784" y="3933056"/>
              <a:ext cx="648072" cy="504056"/>
            </a:xfrm>
            <a:prstGeom prst="straightConnector1">
              <a:avLst/>
            </a:prstGeom>
            <a:ln w="28575">
              <a:solidFill>
                <a:srgbClr val="C00000"/>
              </a:solidFill>
              <a:prstDash val="sysDot"/>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2627784" y="4437112"/>
              <a:ext cx="648072" cy="0"/>
            </a:xfrm>
            <a:prstGeom prst="straightConnector1">
              <a:avLst/>
            </a:prstGeom>
            <a:ln w="28575">
              <a:solidFill>
                <a:srgbClr val="C00000"/>
              </a:solidFill>
              <a:prstDash val="sysDot"/>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2627784" y="4437112"/>
              <a:ext cx="648072" cy="504056"/>
            </a:xfrm>
            <a:prstGeom prst="straightConnector1">
              <a:avLst/>
            </a:prstGeom>
            <a:ln w="28575">
              <a:solidFill>
                <a:srgbClr val="C00000"/>
              </a:solidFill>
              <a:prstDash val="sysDot"/>
              <a:tailEnd type="arrow"/>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251520" y="3933056"/>
              <a:ext cx="2520280" cy="1077218"/>
            </a:xfrm>
            <a:prstGeom prst="rect">
              <a:avLst/>
            </a:prstGeom>
            <a:noFill/>
          </p:spPr>
          <p:txBody>
            <a:bodyPr wrap="square" rtlCol="0">
              <a:spAutoFit/>
            </a:bodyPr>
            <a:lstStyle/>
            <a:p>
              <a:r>
                <a:rPr lang="en-US" sz="1600" dirty="0" smtClean="0">
                  <a:solidFill>
                    <a:srgbClr val="C00000"/>
                  </a:solidFill>
                  <a:latin typeface="Cambria" pitchFamily="18" charset="0"/>
                </a:rPr>
                <a:t>Objects or Controls like Text Box, Button, Link etc on which you will perform some action</a:t>
              </a:r>
              <a:endParaRPr lang="en-IN" sz="1600" dirty="0">
                <a:solidFill>
                  <a:srgbClr val="C00000"/>
                </a:solidFill>
                <a:latin typeface="Cambria" pitchFamily="18" charset="0"/>
              </a:endParaRPr>
            </a:p>
          </p:txBody>
        </p:sp>
        <p:sp>
          <p:nvSpPr>
            <p:cNvPr id="22" name="Oval 21"/>
            <p:cNvSpPr/>
            <p:nvPr/>
          </p:nvSpPr>
          <p:spPr>
            <a:xfrm>
              <a:off x="3347864" y="3645024"/>
              <a:ext cx="1440160" cy="360040"/>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3" name="Oval 22"/>
            <p:cNvSpPr/>
            <p:nvPr/>
          </p:nvSpPr>
          <p:spPr>
            <a:xfrm>
              <a:off x="3347864" y="4293096"/>
              <a:ext cx="1440160" cy="360040"/>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cxnSp>
          <p:nvCxnSpPr>
            <p:cNvPr id="24" name="Straight Arrow Connector 23"/>
            <p:cNvCxnSpPr/>
            <p:nvPr/>
          </p:nvCxnSpPr>
          <p:spPr>
            <a:xfrm flipH="1" flipV="1">
              <a:off x="4860032" y="3861048"/>
              <a:ext cx="1800200" cy="360040"/>
            </a:xfrm>
            <a:prstGeom prst="straightConnector1">
              <a:avLst/>
            </a:prstGeom>
            <a:ln w="28575">
              <a:solidFill>
                <a:srgbClr val="00B050"/>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a:endCxn id="23" idx="6"/>
            </p:cNvCxnSpPr>
            <p:nvPr/>
          </p:nvCxnSpPr>
          <p:spPr>
            <a:xfrm flipH="1">
              <a:off x="4788024" y="4221088"/>
              <a:ext cx="1872208" cy="252028"/>
            </a:xfrm>
            <a:prstGeom prst="straightConnector1">
              <a:avLst/>
            </a:prstGeom>
            <a:ln w="28575">
              <a:solidFill>
                <a:srgbClr val="00B050"/>
              </a:solidFill>
              <a:prstDash val="solid"/>
              <a:tailEnd type="arrow"/>
            </a:ln>
          </p:spPr>
          <p:style>
            <a:lnRef idx="1">
              <a:schemeClr val="accent1"/>
            </a:lnRef>
            <a:fillRef idx="0">
              <a:schemeClr val="accent1"/>
            </a:fillRef>
            <a:effectRef idx="0">
              <a:schemeClr val="accent1"/>
            </a:effectRef>
            <a:fontRef idx="minor">
              <a:schemeClr val="tx1"/>
            </a:fontRef>
          </p:style>
        </p:cxnSp>
        <p:sp>
          <p:nvSpPr>
            <p:cNvPr id="34" name="TextBox 33"/>
            <p:cNvSpPr txBox="1"/>
            <p:nvPr/>
          </p:nvSpPr>
          <p:spPr>
            <a:xfrm>
              <a:off x="6660232" y="3861048"/>
              <a:ext cx="2232248" cy="584775"/>
            </a:xfrm>
            <a:prstGeom prst="rect">
              <a:avLst/>
            </a:prstGeom>
            <a:noFill/>
          </p:spPr>
          <p:txBody>
            <a:bodyPr wrap="square" rtlCol="0">
              <a:spAutoFit/>
            </a:bodyPr>
            <a:lstStyle/>
            <a:p>
              <a:r>
                <a:rPr lang="en-US" sz="1600" dirty="0" smtClean="0">
                  <a:solidFill>
                    <a:srgbClr val="00B050"/>
                  </a:solidFill>
                  <a:latin typeface="Cambria" pitchFamily="18" charset="0"/>
                </a:rPr>
                <a:t>Data that you fill in different controls</a:t>
              </a:r>
              <a:endParaRPr lang="en-IN" sz="1600" dirty="0">
                <a:solidFill>
                  <a:srgbClr val="00B050"/>
                </a:solidFill>
                <a:latin typeface="Cambria" pitchFamily="18" charset="0"/>
              </a:endParaRPr>
            </a:p>
          </p:txBody>
        </p:sp>
        <p:cxnSp>
          <p:nvCxnSpPr>
            <p:cNvPr id="36" name="Straight Arrow Connector 35"/>
            <p:cNvCxnSpPr/>
            <p:nvPr/>
          </p:nvCxnSpPr>
          <p:spPr>
            <a:xfrm flipH="1" flipV="1">
              <a:off x="4139952" y="5157192"/>
              <a:ext cx="792088" cy="648072"/>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40" name="Straight Arrow Connector 39"/>
            <p:cNvCxnSpPr/>
            <p:nvPr/>
          </p:nvCxnSpPr>
          <p:spPr>
            <a:xfrm flipV="1">
              <a:off x="4932040" y="4725144"/>
              <a:ext cx="0" cy="108012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44" name="TextBox 43"/>
            <p:cNvSpPr txBox="1"/>
            <p:nvPr/>
          </p:nvSpPr>
          <p:spPr>
            <a:xfrm>
              <a:off x="3203848" y="5805264"/>
              <a:ext cx="3672408" cy="584775"/>
            </a:xfrm>
            <a:prstGeom prst="rect">
              <a:avLst/>
            </a:prstGeom>
            <a:noFill/>
          </p:spPr>
          <p:txBody>
            <a:bodyPr wrap="square" rtlCol="0">
              <a:spAutoFit/>
            </a:bodyPr>
            <a:lstStyle/>
            <a:p>
              <a:r>
                <a:rPr lang="en-US" sz="1600" dirty="0" smtClean="0">
                  <a:latin typeface="Cambria" pitchFamily="18" charset="0"/>
                </a:rPr>
                <a:t>Perform actions like clicking on button, entering data in some text field.</a:t>
              </a:r>
              <a:endParaRPr lang="en-IN" sz="1600" dirty="0">
                <a:latin typeface="Cambria" pitchFamily="18" charset="0"/>
              </a:endParaRPr>
            </a:p>
          </p:txBody>
        </p:sp>
      </p:grpSp>
      <p:sp>
        <p:nvSpPr>
          <p:cNvPr id="45" name="TextBox 44"/>
          <p:cNvSpPr txBox="1"/>
          <p:nvPr/>
        </p:nvSpPr>
        <p:spPr>
          <a:xfrm>
            <a:off x="467544" y="116632"/>
            <a:ext cx="8208912" cy="2862322"/>
          </a:xfrm>
          <a:prstGeom prst="rect">
            <a:avLst/>
          </a:prstGeom>
          <a:noFill/>
        </p:spPr>
        <p:txBody>
          <a:bodyPr wrap="square" rtlCol="0">
            <a:spAutoFit/>
          </a:bodyPr>
          <a:lstStyle/>
          <a:p>
            <a:r>
              <a:rPr lang="en-US" sz="2000" dirty="0" smtClean="0">
                <a:latin typeface="Cambria" pitchFamily="18" charset="0"/>
              </a:rPr>
              <a:t>To automate Gmail Login part, you have to write some code that does the following things – </a:t>
            </a:r>
          </a:p>
          <a:p>
            <a:endParaRPr lang="en-US" sz="2000" dirty="0" smtClean="0">
              <a:latin typeface="Cambria" pitchFamily="18" charset="0"/>
            </a:endParaRPr>
          </a:p>
          <a:p>
            <a:pPr>
              <a:buFont typeface="Wingdings" pitchFamily="2" charset="2"/>
              <a:buChar char="ü"/>
            </a:pPr>
            <a:r>
              <a:rPr lang="en-US" sz="2000" dirty="0" smtClean="0">
                <a:latin typeface="Cambria" pitchFamily="18" charset="0"/>
              </a:rPr>
              <a:t> Opens Gmail URL. </a:t>
            </a:r>
          </a:p>
          <a:p>
            <a:pPr>
              <a:buFont typeface="Wingdings" pitchFamily="2" charset="2"/>
              <a:buChar char="ü"/>
            </a:pPr>
            <a:r>
              <a:rPr lang="en-US" sz="2000" dirty="0" smtClean="0">
                <a:latin typeface="Cambria" pitchFamily="18" charset="0"/>
              </a:rPr>
              <a:t> Enters valid Email id and Password.</a:t>
            </a:r>
          </a:p>
          <a:p>
            <a:pPr>
              <a:buFont typeface="Wingdings" pitchFamily="2" charset="2"/>
              <a:buChar char="ü"/>
            </a:pPr>
            <a:r>
              <a:rPr lang="en-US" sz="2000" dirty="0" smtClean="0">
                <a:latin typeface="Cambria" pitchFamily="18" charset="0"/>
              </a:rPr>
              <a:t> And click on Sign in button.</a:t>
            </a:r>
          </a:p>
          <a:p>
            <a:pPr>
              <a:buFont typeface="Wingdings" pitchFamily="2" charset="2"/>
              <a:buChar char="ü"/>
            </a:pPr>
            <a:endParaRPr lang="en-US" sz="2000" dirty="0" smtClean="0">
              <a:latin typeface="Cambria" pitchFamily="18" charset="0"/>
            </a:endParaRPr>
          </a:p>
          <a:p>
            <a:r>
              <a:rPr lang="en-US" sz="2000" dirty="0" smtClean="0">
                <a:latin typeface="Cambria" pitchFamily="18" charset="0"/>
              </a:rPr>
              <a:t>Let us understand this in bit more detail.</a:t>
            </a:r>
          </a:p>
          <a:p>
            <a:endParaRPr lang="en-IN" sz="2000" dirty="0">
              <a:latin typeface="Cambria"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67544" y="174114"/>
            <a:ext cx="8208912" cy="6063198"/>
          </a:xfrm>
          <a:prstGeom prst="rect">
            <a:avLst/>
          </a:prstGeom>
          <a:noFill/>
        </p:spPr>
        <p:txBody>
          <a:bodyPr wrap="square" rtlCol="0">
            <a:spAutoFit/>
          </a:bodyPr>
          <a:lstStyle/>
          <a:p>
            <a:pPr algn="just"/>
            <a:r>
              <a:rPr lang="en-US" sz="2800" b="1" dirty="0" smtClean="0">
                <a:latin typeface="Cambria" pitchFamily="18" charset="0"/>
              </a:rPr>
              <a:t>Task 1</a:t>
            </a:r>
            <a:r>
              <a:rPr lang="en-US" sz="2800" dirty="0" smtClean="0">
                <a:latin typeface="Cambria" pitchFamily="18" charset="0"/>
              </a:rPr>
              <a:t> - Identifying the Objects</a:t>
            </a:r>
          </a:p>
          <a:p>
            <a:pPr algn="just"/>
            <a:endParaRPr lang="en-US" sz="2000" dirty="0" smtClean="0">
              <a:latin typeface="Cambria" pitchFamily="18" charset="0"/>
            </a:endParaRPr>
          </a:p>
          <a:p>
            <a:pPr algn="just">
              <a:buFont typeface="Wingdings" pitchFamily="2" charset="2"/>
              <a:buChar char="ü"/>
            </a:pPr>
            <a:r>
              <a:rPr lang="en-US" sz="2000" dirty="0" smtClean="0">
                <a:latin typeface="Cambria" pitchFamily="18" charset="0"/>
              </a:rPr>
              <a:t> Before you can perform action on any object, you need to identify the object uniquely. For example, before entering the email id, you should know that which of the two text boxes in the Gmail Login screen is the ‘Email’ field. Once you correctly identify the email field, you can then enter email id in that field.</a:t>
            </a:r>
          </a:p>
          <a:p>
            <a:pPr algn="just"/>
            <a:endParaRPr lang="en-US" sz="2000" dirty="0" smtClean="0">
              <a:latin typeface="Cambria" pitchFamily="18" charset="0"/>
            </a:endParaRPr>
          </a:p>
          <a:p>
            <a:pPr algn="just">
              <a:buFont typeface="Wingdings" pitchFamily="2" charset="2"/>
              <a:buChar char="ü"/>
            </a:pPr>
            <a:r>
              <a:rPr lang="en-US" sz="2000" dirty="0" smtClean="0">
                <a:latin typeface="Cambria" pitchFamily="18" charset="0"/>
              </a:rPr>
              <a:t> Each control (in the application) has its own unique set of properties using which you can distinguish it from other controls on the same page. For example, the login button in Gmail contains the text ‘Sign in’ using which it can be clearly distinguished from other buttons.</a:t>
            </a:r>
          </a:p>
          <a:p>
            <a:pPr algn="just"/>
            <a:endParaRPr lang="en-US" sz="2000" dirty="0" smtClean="0">
              <a:latin typeface="Cambria" pitchFamily="18" charset="0"/>
            </a:endParaRPr>
          </a:p>
          <a:p>
            <a:pPr algn="just"/>
            <a:endParaRPr lang="en-US" sz="2000" dirty="0" smtClean="0">
              <a:latin typeface="Cambria" pitchFamily="18" charset="0"/>
            </a:endParaRPr>
          </a:p>
          <a:p>
            <a:pPr algn="just"/>
            <a:endParaRPr lang="en-US" sz="2000" dirty="0" smtClean="0">
              <a:latin typeface="Cambria" pitchFamily="18" charset="0"/>
            </a:endParaRPr>
          </a:p>
          <a:p>
            <a:pPr algn="just"/>
            <a:endParaRPr lang="en-US" sz="2000" dirty="0" smtClean="0">
              <a:latin typeface="Cambria" pitchFamily="18" charset="0"/>
            </a:endParaRPr>
          </a:p>
          <a:p>
            <a:pPr algn="just"/>
            <a:endParaRPr lang="en-US" sz="2000" dirty="0" smtClean="0">
              <a:latin typeface="Cambria" pitchFamily="18" charset="0"/>
            </a:endParaRPr>
          </a:p>
          <a:p>
            <a:pPr algn="just">
              <a:buFont typeface="Wingdings" pitchFamily="2" charset="2"/>
              <a:buChar char="ü"/>
            </a:pPr>
            <a:r>
              <a:rPr lang="en-US" sz="2000" dirty="0" smtClean="0">
                <a:latin typeface="Cambria" pitchFamily="18" charset="0"/>
              </a:rPr>
              <a:t> So to identify an object, you should try to find out the unique properties which are available with that object only.</a:t>
            </a:r>
            <a:endParaRPr lang="en-IN" sz="2000" dirty="0">
              <a:latin typeface="Cambria" pitchFamily="18" charset="0"/>
            </a:endParaRPr>
          </a:p>
        </p:txBody>
      </p:sp>
      <p:grpSp>
        <p:nvGrpSpPr>
          <p:cNvPr id="7" name="Group 6"/>
          <p:cNvGrpSpPr/>
          <p:nvPr/>
        </p:nvGrpSpPr>
        <p:grpSpPr>
          <a:xfrm>
            <a:off x="1619672" y="4149080"/>
            <a:ext cx="6408712" cy="936104"/>
            <a:chOff x="1619672" y="4077072"/>
            <a:chExt cx="6408712" cy="936104"/>
          </a:xfrm>
        </p:grpSpPr>
        <p:pic>
          <p:nvPicPr>
            <p:cNvPr id="2050" name="Picture 2"/>
            <p:cNvPicPr>
              <a:picLocks noChangeAspect="1" noChangeArrowheads="1"/>
            </p:cNvPicPr>
            <p:nvPr/>
          </p:nvPicPr>
          <p:blipFill>
            <a:blip r:embed="rId2" cstate="print"/>
            <a:srcRect/>
            <a:stretch>
              <a:fillRect/>
            </a:stretch>
          </p:blipFill>
          <p:spPr bwMode="auto">
            <a:xfrm>
              <a:off x="2843808" y="4368376"/>
              <a:ext cx="1080120" cy="428776"/>
            </a:xfrm>
            <a:prstGeom prst="rect">
              <a:avLst/>
            </a:prstGeom>
            <a:noFill/>
            <a:ln w="9525">
              <a:noFill/>
              <a:miter lim="800000"/>
              <a:headEnd/>
              <a:tailEnd/>
            </a:ln>
          </p:spPr>
        </p:pic>
        <p:sp>
          <p:nvSpPr>
            <p:cNvPr id="6" name="TextBox 5"/>
            <p:cNvSpPr txBox="1"/>
            <p:nvPr/>
          </p:nvSpPr>
          <p:spPr>
            <a:xfrm>
              <a:off x="4283968" y="4389862"/>
              <a:ext cx="3240360" cy="338554"/>
            </a:xfrm>
            <a:prstGeom prst="rect">
              <a:avLst/>
            </a:prstGeom>
            <a:noFill/>
          </p:spPr>
          <p:txBody>
            <a:bodyPr wrap="square" rtlCol="0">
              <a:spAutoFit/>
            </a:bodyPr>
            <a:lstStyle/>
            <a:p>
              <a:r>
                <a:rPr lang="en-US" sz="1600" dirty="0" smtClean="0">
                  <a:latin typeface="Cambria" pitchFamily="18" charset="0"/>
                </a:rPr>
                <a:t>Login button with ‘Sign in’ text</a:t>
              </a:r>
              <a:endParaRPr lang="en-IN" sz="1600" dirty="0">
                <a:latin typeface="Cambria" pitchFamily="18" charset="0"/>
              </a:endParaRPr>
            </a:p>
          </p:txBody>
        </p:sp>
        <p:cxnSp>
          <p:nvCxnSpPr>
            <p:cNvPr id="8" name="Straight Arrow Connector 7"/>
            <p:cNvCxnSpPr/>
            <p:nvPr/>
          </p:nvCxnSpPr>
          <p:spPr>
            <a:xfrm flipH="1" flipV="1">
              <a:off x="3923928" y="4584400"/>
              <a:ext cx="360040" cy="163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 name="Rectangle 10"/>
            <p:cNvSpPr/>
            <p:nvPr/>
          </p:nvSpPr>
          <p:spPr>
            <a:xfrm>
              <a:off x="1619672" y="4077072"/>
              <a:ext cx="6408712" cy="936104"/>
            </a:xfrm>
            <a:prstGeom prst="rect">
              <a:avLst/>
            </a:prstGeom>
            <a:noFill/>
            <a:ln w="6350">
              <a:solidFill>
                <a:schemeClr val="tx1"/>
              </a:solidFill>
              <a:prstDash val="sysDot"/>
            </a:ln>
          </p:spPr>
          <p:style>
            <a:lnRef idx="2">
              <a:schemeClr val="accent6"/>
            </a:lnRef>
            <a:fillRef idx="1">
              <a:schemeClr val="lt1"/>
            </a:fillRef>
            <a:effectRef idx="0">
              <a:schemeClr val="accent6"/>
            </a:effectRef>
            <a:fontRef idx="minor">
              <a:schemeClr val="dk1"/>
            </a:fontRef>
          </p:style>
          <p:txBody>
            <a:bodyPr rtlCol="0" anchor="ctr"/>
            <a:lstStyle/>
            <a:p>
              <a:pPr algn="ctr"/>
              <a:endParaRPr lang="en-IN" dirty="0"/>
            </a:p>
          </p:txBody>
        </p:sp>
      </p:gr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67544" y="116633"/>
            <a:ext cx="8208912" cy="3293209"/>
          </a:xfrm>
          <a:prstGeom prst="rect">
            <a:avLst/>
          </a:prstGeom>
          <a:noFill/>
        </p:spPr>
        <p:txBody>
          <a:bodyPr wrap="square" rtlCol="0">
            <a:spAutoFit/>
          </a:bodyPr>
          <a:lstStyle/>
          <a:p>
            <a:pPr algn="just"/>
            <a:r>
              <a:rPr lang="en-US" sz="2800" b="1" dirty="0" smtClean="0">
                <a:latin typeface="Cambria" pitchFamily="18" charset="0"/>
              </a:rPr>
              <a:t>Task 2 </a:t>
            </a:r>
            <a:r>
              <a:rPr lang="en-US" sz="2800" dirty="0" smtClean="0">
                <a:latin typeface="Cambria" pitchFamily="18" charset="0"/>
              </a:rPr>
              <a:t>- Performing Operation on the Object</a:t>
            </a:r>
          </a:p>
          <a:p>
            <a:pPr algn="just"/>
            <a:endParaRPr lang="en-US" sz="2000" dirty="0" smtClean="0">
              <a:latin typeface="Cambria" pitchFamily="18" charset="0"/>
            </a:endParaRPr>
          </a:p>
          <a:p>
            <a:pPr algn="just">
              <a:buFont typeface="Wingdings" pitchFamily="2" charset="2"/>
              <a:buChar char="ü"/>
            </a:pPr>
            <a:r>
              <a:rPr lang="en-US" sz="2000" dirty="0" smtClean="0">
                <a:latin typeface="Cambria" pitchFamily="18" charset="0"/>
              </a:rPr>
              <a:t> Once you have identified an Object uniquely, the next step is to perform some operation on that object. </a:t>
            </a:r>
          </a:p>
          <a:p>
            <a:pPr algn="just">
              <a:buFont typeface="Wingdings" pitchFamily="2" charset="2"/>
              <a:buChar char="ü"/>
            </a:pPr>
            <a:endParaRPr lang="en-US" sz="2000" dirty="0" smtClean="0">
              <a:latin typeface="Cambria" pitchFamily="18" charset="0"/>
            </a:endParaRPr>
          </a:p>
          <a:p>
            <a:pPr algn="just">
              <a:buFont typeface="Wingdings" pitchFamily="2" charset="2"/>
              <a:buChar char="ü"/>
            </a:pPr>
            <a:r>
              <a:rPr lang="en-US" sz="2000" dirty="0" smtClean="0">
                <a:latin typeface="Cambria" pitchFamily="18" charset="0"/>
              </a:rPr>
              <a:t> The operation that you perform depends on the type of object.</a:t>
            </a:r>
          </a:p>
          <a:p>
            <a:pPr algn="just">
              <a:buFont typeface="Wingdings" pitchFamily="2" charset="2"/>
              <a:buChar char="ü"/>
            </a:pPr>
            <a:endParaRPr lang="en-US" sz="2000" dirty="0" smtClean="0">
              <a:latin typeface="Cambria" pitchFamily="18" charset="0"/>
            </a:endParaRPr>
          </a:p>
          <a:p>
            <a:pPr algn="just">
              <a:buFont typeface="Wingdings" pitchFamily="2" charset="2"/>
              <a:buChar char="ü"/>
            </a:pPr>
            <a:r>
              <a:rPr lang="en-US" sz="2000" dirty="0" smtClean="0">
                <a:latin typeface="Cambria" pitchFamily="18" charset="0"/>
              </a:rPr>
              <a:t>For example: On a button or link, you can do a click operation. For a text box, you can perform Set or Type operation. Similarly, each object will have each own set of operations which you can perform on that object.</a:t>
            </a:r>
          </a:p>
        </p:txBody>
      </p:sp>
      <p:sp>
        <p:nvSpPr>
          <p:cNvPr id="6" name="TextBox 5"/>
          <p:cNvSpPr txBox="1"/>
          <p:nvPr/>
        </p:nvSpPr>
        <p:spPr>
          <a:xfrm>
            <a:off x="467544" y="4083456"/>
            <a:ext cx="8208912" cy="2369880"/>
          </a:xfrm>
          <a:prstGeom prst="rect">
            <a:avLst/>
          </a:prstGeom>
          <a:noFill/>
        </p:spPr>
        <p:txBody>
          <a:bodyPr wrap="square" rtlCol="0">
            <a:spAutoFit/>
          </a:bodyPr>
          <a:lstStyle/>
          <a:p>
            <a:pPr algn="just"/>
            <a:r>
              <a:rPr lang="en-US" sz="2800" b="1" dirty="0" smtClean="0">
                <a:latin typeface="Cambria" pitchFamily="18" charset="0"/>
              </a:rPr>
              <a:t>Task 3 </a:t>
            </a:r>
            <a:r>
              <a:rPr lang="en-US" sz="2800" dirty="0" smtClean="0">
                <a:latin typeface="Cambria" pitchFamily="18" charset="0"/>
              </a:rPr>
              <a:t>- Data Handling</a:t>
            </a:r>
          </a:p>
          <a:p>
            <a:pPr algn="just"/>
            <a:endParaRPr lang="en-US" sz="2000" dirty="0" smtClean="0">
              <a:latin typeface="Cambria" pitchFamily="18" charset="0"/>
            </a:endParaRPr>
          </a:p>
          <a:p>
            <a:pPr algn="just">
              <a:buFont typeface="Wingdings" pitchFamily="2" charset="2"/>
              <a:buChar char="ü"/>
            </a:pPr>
            <a:r>
              <a:rPr lang="en-US" sz="2000" dirty="0" smtClean="0">
                <a:latin typeface="Cambria" pitchFamily="18" charset="0"/>
              </a:rPr>
              <a:t> Data handling is also a part of performing operations on Objects. </a:t>
            </a:r>
          </a:p>
          <a:p>
            <a:pPr algn="just">
              <a:buFont typeface="Wingdings" pitchFamily="2" charset="2"/>
              <a:buChar char="ü"/>
            </a:pPr>
            <a:endParaRPr lang="en-US" sz="2000" dirty="0" smtClean="0">
              <a:latin typeface="Cambria" pitchFamily="18" charset="0"/>
            </a:endParaRPr>
          </a:p>
          <a:p>
            <a:pPr algn="just">
              <a:buFont typeface="Wingdings" pitchFamily="2" charset="2"/>
              <a:buChar char="ü"/>
            </a:pPr>
            <a:r>
              <a:rPr lang="en-US" sz="2000" dirty="0" smtClean="0">
                <a:latin typeface="Cambria" pitchFamily="18" charset="0"/>
              </a:rPr>
              <a:t> For some controls like text boxes you would need to perform operations that would enter some data in these fields.</a:t>
            </a:r>
          </a:p>
          <a:p>
            <a:pPr algn="just"/>
            <a:endParaRPr lang="en-US" sz="2000" dirty="0" smtClean="0">
              <a:latin typeface="Cambria"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67544" y="116633"/>
            <a:ext cx="8208912" cy="5755422"/>
          </a:xfrm>
          <a:prstGeom prst="rect">
            <a:avLst/>
          </a:prstGeom>
          <a:noFill/>
        </p:spPr>
        <p:txBody>
          <a:bodyPr wrap="square" rtlCol="0">
            <a:spAutoFit/>
          </a:bodyPr>
          <a:lstStyle/>
          <a:p>
            <a:pPr algn="just"/>
            <a:r>
              <a:rPr lang="en-US" sz="2800" b="1" dirty="0" smtClean="0">
                <a:latin typeface="Cambria" pitchFamily="18" charset="0"/>
              </a:rPr>
              <a:t>Task 4 </a:t>
            </a:r>
            <a:r>
              <a:rPr lang="en-US" sz="2800" dirty="0" smtClean="0">
                <a:latin typeface="Cambria" pitchFamily="18" charset="0"/>
              </a:rPr>
              <a:t>- Combining all Individual Operations</a:t>
            </a:r>
          </a:p>
          <a:p>
            <a:pPr algn="just"/>
            <a:endParaRPr lang="en-US" sz="2000" dirty="0" smtClean="0">
              <a:latin typeface="Cambria" pitchFamily="18" charset="0"/>
            </a:endParaRPr>
          </a:p>
          <a:p>
            <a:pPr algn="just">
              <a:buFont typeface="Wingdings" pitchFamily="2" charset="2"/>
              <a:buChar char="ü"/>
            </a:pPr>
            <a:r>
              <a:rPr lang="en-US" sz="2000" dirty="0" smtClean="0">
                <a:latin typeface="Cambria" pitchFamily="18" charset="0"/>
              </a:rPr>
              <a:t> To create a test script, you would need to combine all individual operations together and execute them.</a:t>
            </a:r>
          </a:p>
          <a:p>
            <a:pPr algn="just">
              <a:buFont typeface="Wingdings" pitchFamily="2" charset="2"/>
              <a:buChar char="ü"/>
            </a:pPr>
            <a:endParaRPr lang="en-US" sz="2000" dirty="0" smtClean="0">
              <a:latin typeface="Cambria" pitchFamily="18" charset="0"/>
            </a:endParaRPr>
          </a:p>
          <a:p>
            <a:pPr algn="just">
              <a:buFont typeface="Wingdings" pitchFamily="2" charset="2"/>
              <a:buChar char="ü"/>
            </a:pPr>
            <a:r>
              <a:rPr lang="en-US" sz="2000" dirty="0" smtClean="0">
                <a:latin typeface="Cambria" pitchFamily="18" charset="0"/>
              </a:rPr>
              <a:t>For example: The Login portion of Gmail will have the following operations:</a:t>
            </a:r>
          </a:p>
          <a:p>
            <a:pPr algn="just">
              <a:buFont typeface="Wingdings" pitchFamily="2" charset="2"/>
              <a:buChar char="ü"/>
            </a:pPr>
            <a:endParaRPr lang="en-US" sz="2000" dirty="0" smtClean="0">
              <a:latin typeface="Cambria" pitchFamily="18" charset="0"/>
            </a:endParaRPr>
          </a:p>
          <a:p>
            <a:pPr lvl="1" algn="just">
              <a:buFont typeface="Wingdings" pitchFamily="2" charset="2"/>
              <a:buChar char="§"/>
            </a:pPr>
            <a:r>
              <a:rPr lang="en-US" sz="2000" dirty="0" smtClean="0">
                <a:latin typeface="Cambria" pitchFamily="18" charset="0"/>
              </a:rPr>
              <a:t> Op 1: Open Gmail URL.</a:t>
            </a:r>
          </a:p>
          <a:p>
            <a:pPr lvl="1" algn="just">
              <a:buFont typeface="Wingdings" pitchFamily="2" charset="2"/>
              <a:buChar char="§"/>
            </a:pPr>
            <a:r>
              <a:rPr lang="en-US" sz="2000" dirty="0" smtClean="0">
                <a:latin typeface="Cambria" pitchFamily="18" charset="0"/>
              </a:rPr>
              <a:t> Op 2: Enter User Name.</a:t>
            </a:r>
          </a:p>
          <a:p>
            <a:pPr lvl="1" algn="just">
              <a:buFont typeface="Wingdings" pitchFamily="2" charset="2"/>
              <a:buChar char="§"/>
            </a:pPr>
            <a:r>
              <a:rPr lang="en-US" sz="2000" dirty="0" smtClean="0">
                <a:latin typeface="Cambria" pitchFamily="18" charset="0"/>
              </a:rPr>
              <a:t> Op 3: Enter Password.</a:t>
            </a:r>
          </a:p>
          <a:p>
            <a:pPr lvl="1" algn="just">
              <a:buFont typeface="Wingdings" pitchFamily="2" charset="2"/>
              <a:buChar char="§"/>
            </a:pPr>
            <a:r>
              <a:rPr lang="en-US" sz="2000" dirty="0" smtClean="0">
                <a:latin typeface="Cambria" pitchFamily="18" charset="0"/>
              </a:rPr>
              <a:t> Op 4: Click on ‘Sign in’ button.</a:t>
            </a:r>
          </a:p>
          <a:p>
            <a:pPr lvl="1" algn="just">
              <a:buFont typeface="Wingdings" pitchFamily="2" charset="2"/>
              <a:buChar char="§"/>
            </a:pPr>
            <a:endParaRPr lang="en-US" sz="2000" dirty="0" smtClean="0">
              <a:latin typeface="Cambria" pitchFamily="18" charset="0"/>
            </a:endParaRPr>
          </a:p>
          <a:p>
            <a:pPr algn="just">
              <a:buFont typeface="Wingdings" pitchFamily="2" charset="2"/>
              <a:buChar char="ü"/>
            </a:pPr>
            <a:r>
              <a:rPr lang="en-US" sz="2000" dirty="0" smtClean="0">
                <a:latin typeface="Cambria" pitchFamily="18" charset="0"/>
              </a:rPr>
              <a:t> You can combine all the individual operations to form an Action or Function.</a:t>
            </a:r>
          </a:p>
          <a:p>
            <a:pPr algn="just">
              <a:buFont typeface="Wingdings" pitchFamily="2" charset="2"/>
              <a:buChar char="ü"/>
            </a:pPr>
            <a:endParaRPr lang="en-US" sz="2000" dirty="0" smtClean="0">
              <a:latin typeface="Cambria" pitchFamily="18" charset="0"/>
            </a:endParaRPr>
          </a:p>
          <a:p>
            <a:pPr algn="just">
              <a:buFont typeface="Wingdings" pitchFamily="2" charset="2"/>
              <a:buChar char="ü"/>
            </a:pPr>
            <a:r>
              <a:rPr lang="en-US" sz="2000" dirty="0" smtClean="0">
                <a:latin typeface="Cambria" pitchFamily="18" charset="0"/>
              </a:rPr>
              <a:t>So an action (function) is a collection of operations that when combined form a logical business flow (such as Login, Logout, Search etc).</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67544" y="116633"/>
            <a:ext cx="8208912" cy="5755422"/>
          </a:xfrm>
          <a:prstGeom prst="rect">
            <a:avLst/>
          </a:prstGeom>
          <a:noFill/>
        </p:spPr>
        <p:txBody>
          <a:bodyPr wrap="square" rtlCol="0">
            <a:spAutoFit/>
          </a:bodyPr>
          <a:lstStyle/>
          <a:p>
            <a:pPr algn="just"/>
            <a:r>
              <a:rPr lang="en-US" sz="2800" b="1" dirty="0" smtClean="0">
                <a:latin typeface="Cambria" pitchFamily="18" charset="0"/>
              </a:rPr>
              <a:t>Task 5 </a:t>
            </a:r>
            <a:r>
              <a:rPr lang="en-US" sz="2800" dirty="0" smtClean="0">
                <a:latin typeface="Cambria" pitchFamily="18" charset="0"/>
              </a:rPr>
              <a:t>- Reusable and Non-Reusable Functions</a:t>
            </a:r>
          </a:p>
          <a:p>
            <a:pPr algn="just"/>
            <a:endParaRPr lang="en-US" sz="2000" dirty="0" smtClean="0">
              <a:latin typeface="Cambria" pitchFamily="18" charset="0"/>
            </a:endParaRPr>
          </a:p>
          <a:p>
            <a:pPr algn="just">
              <a:buFont typeface="Wingdings" pitchFamily="2" charset="2"/>
              <a:buChar char="ü"/>
            </a:pPr>
            <a:r>
              <a:rPr lang="en-US" sz="2000" dirty="0" smtClean="0">
                <a:latin typeface="Cambria" pitchFamily="18" charset="0"/>
              </a:rPr>
              <a:t> In your test scripts, there will be certain functions that will be used only once and there will be others that will be used multiple times.</a:t>
            </a:r>
          </a:p>
          <a:p>
            <a:pPr algn="just">
              <a:buFont typeface="Wingdings" pitchFamily="2" charset="2"/>
              <a:buChar char="ü"/>
            </a:pPr>
            <a:endParaRPr lang="en-US" sz="2000" dirty="0" smtClean="0">
              <a:latin typeface="Cambria" pitchFamily="18" charset="0"/>
            </a:endParaRPr>
          </a:p>
          <a:p>
            <a:pPr algn="just">
              <a:buFont typeface="Wingdings" pitchFamily="2" charset="2"/>
              <a:buChar char="ü"/>
            </a:pPr>
            <a:r>
              <a:rPr lang="en-US" sz="2000" dirty="0" smtClean="0">
                <a:latin typeface="Cambria" pitchFamily="18" charset="0"/>
              </a:rPr>
              <a:t> The actions that are used only once are non-reusable actions. And the actions that are used multiple times are called reusable actions.</a:t>
            </a:r>
          </a:p>
          <a:p>
            <a:pPr algn="just">
              <a:buFont typeface="Wingdings" pitchFamily="2" charset="2"/>
              <a:buChar char="ü"/>
            </a:pPr>
            <a:endParaRPr lang="en-US" sz="2000" dirty="0" smtClean="0">
              <a:latin typeface="Cambria" pitchFamily="18" charset="0"/>
            </a:endParaRPr>
          </a:p>
          <a:p>
            <a:pPr algn="just">
              <a:buFont typeface="Wingdings" pitchFamily="2" charset="2"/>
              <a:buChar char="ü"/>
            </a:pPr>
            <a:r>
              <a:rPr lang="en-US" sz="2000" dirty="0" smtClean="0">
                <a:latin typeface="Cambria" pitchFamily="18" charset="0"/>
              </a:rPr>
              <a:t>Example: Consider the following 3 Test Cases – </a:t>
            </a:r>
          </a:p>
          <a:p>
            <a:pPr algn="just">
              <a:buFont typeface="Wingdings" pitchFamily="2" charset="2"/>
              <a:buChar char="ü"/>
            </a:pPr>
            <a:endParaRPr lang="en-US" sz="2000" dirty="0" smtClean="0">
              <a:latin typeface="Cambria" pitchFamily="18" charset="0"/>
            </a:endParaRPr>
          </a:p>
          <a:p>
            <a:pPr algn="just"/>
            <a:endParaRPr lang="en-US" sz="2000" dirty="0" smtClean="0">
              <a:latin typeface="Cambria" pitchFamily="18" charset="0"/>
            </a:endParaRPr>
          </a:p>
          <a:p>
            <a:pPr algn="just"/>
            <a:endParaRPr lang="en-US" sz="2000" dirty="0" smtClean="0">
              <a:latin typeface="Cambria" pitchFamily="18" charset="0"/>
            </a:endParaRPr>
          </a:p>
          <a:p>
            <a:pPr algn="just"/>
            <a:endParaRPr lang="en-US" sz="2000" dirty="0" smtClean="0">
              <a:latin typeface="Cambria" pitchFamily="18" charset="0"/>
            </a:endParaRPr>
          </a:p>
          <a:p>
            <a:pPr algn="just"/>
            <a:endParaRPr lang="en-US" sz="2000" dirty="0" smtClean="0">
              <a:latin typeface="Cambria" pitchFamily="18" charset="0"/>
            </a:endParaRPr>
          </a:p>
          <a:p>
            <a:pPr algn="just"/>
            <a:endParaRPr lang="en-US" sz="2000" dirty="0" smtClean="0">
              <a:latin typeface="Cambria" pitchFamily="18" charset="0"/>
            </a:endParaRPr>
          </a:p>
          <a:p>
            <a:pPr algn="just">
              <a:buFont typeface="Wingdings" pitchFamily="2" charset="2"/>
              <a:buChar char="ü"/>
            </a:pPr>
            <a:r>
              <a:rPr lang="en-US" sz="2000" dirty="0" smtClean="0">
                <a:latin typeface="Cambria" pitchFamily="18" charset="0"/>
              </a:rPr>
              <a:t> Here you can note that functions </a:t>
            </a:r>
            <a:r>
              <a:rPr lang="en-US" sz="2000" dirty="0" smtClean="0">
                <a:latin typeface="Cambria" pitchFamily="18" charset="0"/>
              </a:rPr>
              <a:t>Gmail_Login</a:t>
            </a:r>
            <a:r>
              <a:rPr lang="en-US" sz="2000" dirty="0" smtClean="0">
                <a:latin typeface="Cambria" pitchFamily="18" charset="0"/>
              </a:rPr>
              <a:t> and </a:t>
            </a:r>
            <a:r>
              <a:rPr lang="en-US" sz="2000" dirty="0" smtClean="0">
                <a:latin typeface="Cambria" pitchFamily="18" charset="0"/>
              </a:rPr>
              <a:t>Gmail_Logout</a:t>
            </a:r>
            <a:r>
              <a:rPr lang="en-US" sz="2000" dirty="0" smtClean="0">
                <a:latin typeface="Cambria" pitchFamily="18" charset="0"/>
              </a:rPr>
              <a:t> are used more than once. Hence, these are reusable functions. All others are non-reusable functions.</a:t>
            </a:r>
          </a:p>
        </p:txBody>
      </p:sp>
      <p:pic>
        <p:nvPicPr>
          <p:cNvPr id="3074" name="Picture 2"/>
          <p:cNvPicPr>
            <a:picLocks noChangeAspect="1" noChangeArrowheads="1"/>
          </p:cNvPicPr>
          <p:nvPr/>
        </p:nvPicPr>
        <p:blipFill>
          <a:blip r:embed="rId2" cstate="print"/>
          <a:srcRect/>
          <a:stretch>
            <a:fillRect/>
          </a:stretch>
        </p:blipFill>
        <p:spPr bwMode="auto">
          <a:xfrm>
            <a:off x="1403648" y="3284984"/>
            <a:ext cx="6246024" cy="110584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1025</TotalTime>
  <Words>1482</Words>
  <Application>Microsoft Office PowerPoint</Application>
  <PresentationFormat>On-screen Show (4:3)</PresentationFormat>
  <Paragraphs>158</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Slide 1</vt:lpstr>
      <vt:lpstr>What you would read in this PPT:</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Test Automation and QTP</dc:title>
  <dc:subject>Test Automation</dc:subject>
  <dc:creator>Anish Pillai</dc:creator>
  <cp:lastModifiedBy>MAGICIAN</cp:lastModifiedBy>
  <cp:revision>4</cp:revision>
  <dcterms:created xsi:type="dcterms:W3CDTF">2012-06-30T13:05:59Z</dcterms:created>
  <dcterms:modified xsi:type="dcterms:W3CDTF">2012-07-04T17:04:53Z</dcterms:modified>
</cp:coreProperties>
</file>